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43"/>
  </p:handoutMasterIdLst>
  <p:sldIdLst>
    <p:sldId id="256" r:id="rId2"/>
    <p:sldId id="293" r:id="rId3"/>
    <p:sldId id="326" r:id="rId4"/>
    <p:sldId id="358" r:id="rId5"/>
    <p:sldId id="359" r:id="rId6"/>
    <p:sldId id="360" r:id="rId7"/>
    <p:sldId id="361" r:id="rId8"/>
    <p:sldId id="362" r:id="rId9"/>
    <p:sldId id="258" r:id="rId10"/>
    <p:sldId id="295" r:id="rId11"/>
    <p:sldId id="330" r:id="rId12"/>
    <p:sldId id="331" r:id="rId13"/>
    <p:sldId id="332" r:id="rId14"/>
    <p:sldId id="415" r:id="rId15"/>
    <p:sldId id="417" r:id="rId16"/>
    <p:sldId id="419" r:id="rId17"/>
    <p:sldId id="420" r:id="rId18"/>
    <p:sldId id="421" r:id="rId19"/>
    <p:sldId id="422" r:id="rId20"/>
    <p:sldId id="423" r:id="rId21"/>
    <p:sldId id="424" r:id="rId22"/>
    <p:sldId id="425" r:id="rId23"/>
    <p:sldId id="321" r:id="rId24"/>
    <p:sldId id="322" r:id="rId25"/>
    <p:sldId id="334" r:id="rId26"/>
    <p:sldId id="390" r:id="rId27"/>
    <p:sldId id="335" r:id="rId28"/>
    <p:sldId id="391" r:id="rId29"/>
    <p:sldId id="392" r:id="rId30"/>
    <p:sldId id="329" r:id="rId31"/>
    <p:sldId id="404" r:id="rId32"/>
    <p:sldId id="405" r:id="rId33"/>
    <p:sldId id="406" r:id="rId34"/>
    <p:sldId id="408" r:id="rId35"/>
    <p:sldId id="407" r:id="rId36"/>
    <p:sldId id="325" r:id="rId37"/>
    <p:sldId id="324" r:id="rId38"/>
    <p:sldId id="319" r:id="rId39"/>
    <p:sldId id="336" r:id="rId40"/>
    <p:sldId id="416" r:id="rId41"/>
    <p:sldId id="337" r:id="rId42"/>
    <p:sldId id="346" r:id="rId43"/>
    <p:sldId id="338" r:id="rId44"/>
    <p:sldId id="320" r:id="rId45"/>
    <p:sldId id="393" r:id="rId46"/>
    <p:sldId id="339" r:id="rId47"/>
    <p:sldId id="340" r:id="rId48"/>
    <p:sldId id="341" r:id="rId49"/>
    <p:sldId id="394" r:id="rId50"/>
    <p:sldId id="342" r:id="rId51"/>
    <p:sldId id="343" r:id="rId52"/>
    <p:sldId id="363" r:id="rId53"/>
    <p:sldId id="365" r:id="rId54"/>
    <p:sldId id="366" r:id="rId55"/>
    <p:sldId id="412" r:id="rId56"/>
    <p:sldId id="262" r:id="rId57"/>
    <p:sldId id="259" r:id="rId58"/>
    <p:sldId id="260" r:id="rId59"/>
    <p:sldId id="261" r:id="rId60"/>
    <p:sldId id="291" r:id="rId61"/>
    <p:sldId id="263" r:id="rId62"/>
    <p:sldId id="264" r:id="rId63"/>
    <p:sldId id="265" r:id="rId64"/>
    <p:sldId id="292" r:id="rId65"/>
    <p:sldId id="266" r:id="rId66"/>
    <p:sldId id="267" r:id="rId67"/>
    <p:sldId id="268" r:id="rId68"/>
    <p:sldId id="269" r:id="rId69"/>
    <p:sldId id="270" r:id="rId70"/>
    <p:sldId id="272" r:id="rId71"/>
    <p:sldId id="273" r:id="rId72"/>
    <p:sldId id="288" r:id="rId73"/>
    <p:sldId id="289" r:id="rId74"/>
    <p:sldId id="275" r:id="rId75"/>
    <p:sldId id="277" r:id="rId76"/>
    <p:sldId id="311" r:id="rId77"/>
    <p:sldId id="323" r:id="rId78"/>
    <p:sldId id="347" r:id="rId79"/>
    <p:sldId id="296" r:id="rId80"/>
    <p:sldId id="297" r:id="rId81"/>
    <p:sldId id="396" r:id="rId82"/>
    <p:sldId id="397" r:id="rId83"/>
    <p:sldId id="299" r:id="rId84"/>
    <p:sldId id="298" r:id="rId85"/>
    <p:sldId id="300" r:id="rId86"/>
    <p:sldId id="302" r:id="rId87"/>
    <p:sldId id="301" r:id="rId88"/>
    <p:sldId id="303" r:id="rId89"/>
    <p:sldId id="304" r:id="rId90"/>
    <p:sldId id="305" r:id="rId91"/>
    <p:sldId id="306" r:id="rId92"/>
    <p:sldId id="307" r:id="rId93"/>
    <p:sldId id="308" r:id="rId94"/>
    <p:sldId id="312" r:id="rId95"/>
    <p:sldId id="309" r:id="rId96"/>
    <p:sldId id="313" r:id="rId97"/>
    <p:sldId id="314" r:id="rId98"/>
    <p:sldId id="315" r:id="rId99"/>
    <p:sldId id="316" r:id="rId100"/>
    <p:sldId id="317" r:id="rId101"/>
    <p:sldId id="344" r:id="rId102"/>
    <p:sldId id="345" r:id="rId103"/>
    <p:sldId id="327" r:id="rId104"/>
    <p:sldId id="400" r:id="rId105"/>
    <p:sldId id="348" r:id="rId106"/>
    <p:sldId id="350" r:id="rId107"/>
    <p:sldId id="368" r:id="rId108"/>
    <p:sldId id="370" r:id="rId109"/>
    <p:sldId id="371" r:id="rId110"/>
    <p:sldId id="398" r:id="rId111"/>
    <p:sldId id="372" r:id="rId112"/>
    <p:sldId id="373" r:id="rId113"/>
    <p:sldId id="374" r:id="rId114"/>
    <p:sldId id="375" r:id="rId115"/>
    <p:sldId id="401" r:id="rId116"/>
    <p:sldId id="351" r:id="rId117"/>
    <p:sldId id="402" r:id="rId118"/>
    <p:sldId id="352"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28" r:id="rId134"/>
    <p:sldId id="403" r:id="rId135"/>
    <p:sldId id="353" r:id="rId136"/>
    <p:sldId id="354" r:id="rId137"/>
    <p:sldId id="356" r:id="rId138"/>
    <p:sldId id="357" r:id="rId139"/>
    <p:sldId id="355" r:id="rId140"/>
    <p:sldId id="409" r:id="rId141"/>
    <p:sldId id="411" r:id="rId142"/>
  </p:sldIdLst>
  <p:sldSz cx="9144000" cy="6858000" type="screen4x3"/>
  <p:notesSz cx="6797675" cy="99266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2" autoAdjust="0"/>
    <p:restoredTop sz="94652" autoAdjust="0"/>
  </p:normalViewPr>
  <p:slideViewPr>
    <p:cSldViewPr>
      <p:cViewPr>
        <p:scale>
          <a:sx n="70" d="100"/>
          <a:sy n="70" d="100"/>
        </p:scale>
        <p:origin x="-1536"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44EF6707-18C5-41D3-A9EC-A5A84E55E24A}" type="datetimeFigureOut">
              <a:rPr lang="zh-TW" altLang="en-US" smtClean="0"/>
              <a:t>2013/6/5</a:t>
            </a:fld>
            <a:endParaRPr lang="zh-TW" altLang="en-US"/>
          </a:p>
        </p:txBody>
      </p:sp>
      <p:sp>
        <p:nvSpPr>
          <p:cNvPr id="4" name="頁尾版面配置區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5A85F23F-2259-4476-9A2C-8D4C0EAECF47}" type="slidenum">
              <a:rPr lang="zh-TW" altLang="en-US" smtClean="0"/>
              <a:t>‹#›</a:t>
            </a:fld>
            <a:endParaRPr lang="zh-TW" altLang="en-US"/>
          </a:p>
        </p:txBody>
      </p:sp>
    </p:spTree>
    <p:extLst>
      <p:ext uri="{BB962C8B-B14F-4D97-AF65-F5344CB8AC3E}">
        <p14:creationId xmlns:p14="http://schemas.microsoft.com/office/powerpoint/2010/main" val="422342436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9"/>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2013/6/5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2013/6/5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42"/>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42"/>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2013/6/5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2013/6/5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4"/>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t>2013/6/5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2013/6/5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BBEAD13-0566-4C6C-97E7-55F17F24B09F}" type="datetimeFigureOut">
              <a:rPr lang="zh-TW" altLang="en-US" smtClean="0"/>
              <a:t>2013/6/5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BBEAD13-0566-4C6C-97E7-55F17F24B09F}" type="datetimeFigureOut">
              <a:rPr lang="zh-TW" altLang="en-US" smtClean="0"/>
              <a:t>2013/6/5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t>2013/6/5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1"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2013/6/5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t>2013/6/5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t>2013/6/5</a:t>
            </a:fld>
            <a:endParaRPr lang="zh-TW" altLang="en-US"/>
          </a:p>
        </p:txBody>
      </p:sp>
      <p:sp>
        <p:nvSpPr>
          <p:cNvPr id="5" name="頁尾版面配置區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6.tif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tif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0.tif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tif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2.tif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3.tif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5.tif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6.tif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tif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tif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tif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tif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4.tif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1.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err="1" smtClean="0"/>
              <a:t>mydlink</a:t>
            </a:r>
            <a:r>
              <a:rPr lang="en-US" altLang="zh-TW" sz="4000" dirty="0" smtClean="0"/>
              <a:t>+</a:t>
            </a:r>
          </a:p>
          <a:p>
            <a:pPr algn="ctr"/>
            <a:r>
              <a:rPr lang="en-US" altLang="zh-TW" sz="4000" dirty="0" smtClean="0"/>
              <a:t>NEW 3.0.0</a:t>
            </a:r>
          </a:p>
          <a:p>
            <a:pPr algn="ctr"/>
            <a:endParaRPr lang="en-US" altLang="zh-TW" sz="4000" dirty="0" smtClean="0"/>
          </a:p>
          <a:p>
            <a:pPr algn="ctr"/>
            <a:r>
              <a:rPr lang="en-US" altLang="zh-TW" sz="4000" dirty="0" smtClean="0"/>
              <a:t>- For </a:t>
            </a:r>
            <a:r>
              <a:rPr lang="en-US" altLang="zh-TW" sz="4000" dirty="0" err="1" smtClean="0"/>
              <a:t>iOS</a:t>
            </a:r>
            <a:r>
              <a:rPr lang="en-US" altLang="zh-TW" sz="4000" dirty="0" smtClean="0"/>
              <a:t> -</a:t>
            </a:r>
          </a:p>
          <a:p>
            <a:pPr algn="ctr"/>
            <a:endParaRPr lang="en-US" altLang="zh-TW" dirty="0" smtClean="0"/>
          </a:p>
          <a:p>
            <a:pPr algn="ctr"/>
            <a:endParaRPr lang="en-US" altLang="zh-TW" dirty="0"/>
          </a:p>
          <a:p>
            <a:pPr algn="ctr"/>
            <a:endParaRPr lang="en-US" altLang="zh-TW" dirty="0" smtClean="0"/>
          </a:p>
          <a:p>
            <a:pPr algn="ctr"/>
            <a:r>
              <a:rPr lang="en-US" altLang="zh-TW" dirty="0" smtClean="0"/>
              <a:t>2013.05.31</a:t>
            </a:r>
            <a:endParaRPr lang="zh-TW" altLang="en-US" dirty="0"/>
          </a:p>
        </p:txBody>
      </p:sp>
    </p:spTree>
    <p:extLst>
      <p:ext uri="{BB962C8B-B14F-4D97-AF65-F5344CB8AC3E}">
        <p14:creationId xmlns:p14="http://schemas.microsoft.com/office/powerpoint/2010/main" val="7505532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1.1a Entrance</a:t>
            </a:r>
            <a:endParaRPr lang="zh-TW" altLang="en-US" sz="2000" b="1"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5" y="414048"/>
            <a:ext cx="7197413" cy="485797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線單箭頭接點 5"/>
          <p:cNvCxnSpPr>
            <a:stCxn id="3" idx="0"/>
          </p:cNvCxnSpPr>
          <p:nvPr/>
        </p:nvCxnSpPr>
        <p:spPr>
          <a:xfrm flipV="1">
            <a:off x="923852" y="1484784"/>
            <a:ext cx="839836" cy="378871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 name="直線單箭頭接點 7"/>
          <p:cNvCxnSpPr>
            <a:stCxn id="19" idx="0"/>
          </p:cNvCxnSpPr>
          <p:nvPr/>
        </p:nvCxnSpPr>
        <p:spPr>
          <a:xfrm flipH="1" flipV="1">
            <a:off x="2195736" y="2204866"/>
            <a:ext cx="603406" cy="307425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47654" y="5496807"/>
            <a:ext cx="1516034" cy="62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內容版面配置區 2"/>
          <p:cNvSpPr>
            <a:spLocks noGrp="1"/>
          </p:cNvSpPr>
          <p:nvPr>
            <p:ph idx="1"/>
          </p:nvPr>
        </p:nvSpPr>
        <p:spPr>
          <a:xfrm>
            <a:off x="0" y="5273502"/>
            <a:ext cx="1847704" cy="270925"/>
          </a:xfrm>
        </p:spPr>
        <p:txBody>
          <a:bodyPr>
            <a:normAutofit lnSpcReduction="10000"/>
          </a:bodyPr>
          <a:lstStyle/>
          <a:p>
            <a:pPr marL="228600" indent="-228600">
              <a:buAutoNum type="arabicPeriod"/>
            </a:pPr>
            <a:r>
              <a:rPr lang="en-US" altLang="zh-TW" sz="1200" dirty="0" smtClean="0"/>
              <a:t>Device List: with tap</a:t>
            </a:r>
          </a:p>
          <a:p>
            <a:pPr marL="228600" indent="-228600">
              <a:buAutoNum type="arabicPeriod"/>
            </a:pPr>
            <a:endParaRPr lang="en-US" altLang="zh-TW" sz="1200" dirty="0"/>
          </a:p>
          <a:p>
            <a:pPr marL="228600" indent="-228600">
              <a:buAutoNum type="arabicPeriod"/>
            </a:pPr>
            <a:endParaRPr lang="en-US" altLang="zh-TW" sz="1200" dirty="0" smtClean="0"/>
          </a:p>
          <a:p>
            <a:pPr marL="228600" indent="-228600">
              <a:buAutoNum type="arabicPeriod"/>
            </a:pPr>
            <a:endParaRPr lang="en-US" altLang="zh-TW" sz="1200" dirty="0" smtClean="0"/>
          </a:p>
          <a:p>
            <a:pPr marL="228600" indent="-228600">
              <a:buAutoNum type="arabicPeriod"/>
            </a:pPr>
            <a:endParaRPr lang="zh-TW" altLang="en-US" sz="1200" dirty="0"/>
          </a:p>
        </p:txBody>
      </p:sp>
      <p:pic>
        <p:nvPicPr>
          <p:cNvPr id="16"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079624" y="5479899"/>
            <a:ext cx="1564441" cy="73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內容版面配置區 2"/>
          <p:cNvSpPr txBox="1">
            <a:spLocks/>
          </p:cNvSpPr>
          <p:nvPr/>
        </p:nvSpPr>
        <p:spPr>
          <a:xfrm>
            <a:off x="1791029" y="5279118"/>
            <a:ext cx="2016225" cy="26531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2"/>
            </a:pPr>
            <a:r>
              <a:rPr lang="en-US" altLang="zh-TW" sz="1200" dirty="0" smtClean="0"/>
              <a:t>Device List: without tap</a:t>
            </a:r>
          </a:p>
          <a:p>
            <a:pPr marL="228600" indent="-228600">
              <a:buFont typeface="Arial" pitchFamily="34" charset="0"/>
              <a:buAutoNum type="arabicPeriod" startAt="2"/>
            </a:pPr>
            <a:endParaRPr lang="zh-TW" altLang="en-US" sz="1200" dirty="0"/>
          </a:p>
        </p:txBody>
      </p:sp>
      <p:sp>
        <p:nvSpPr>
          <p:cNvPr id="18" name="內容版面配置區 2"/>
          <p:cNvSpPr txBox="1">
            <a:spLocks/>
          </p:cNvSpPr>
          <p:nvPr/>
        </p:nvSpPr>
        <p:spPr>
          <a:xfrm>
            <a:off x="3760178" y="5272022"/>
            <a:ext cx="5383822" cy="158597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3"/>
            </a:pPr>
            <a:r>
              <a:rPr lang="en-US" altLang="zh-TW" sz="1200" dirty="0" smtClean="0"/>
              <a:t>Feature List: </a:t>
            </a:r>
            <a:br>
              <a:rPr lang="en-US" altLang="zh-TW" sz="1200" dirty="0" smtClean="0"/>
            </a:br>
            <a:r>
              <a:rPr lang="en-US" altLang="zh-TW" sz="1200" dirty="0" smtClean="0"/>
              <a:t>(1) Camera: Cloud NVR </a:t>
            </a:r>
            <a:r>
              <a:rPr lang="en-US" altLang="zh-TW" sz="1200" dirty="0" smtClean="0">
                <a:sym typeface="Wingdings" pitchFamily="2" charset="2"/>
              </a:rPr>
              <a:t> Live View Playback  Related Apps  Settings</a:t>
            </a:r>
            <a:br>
              <a:rPr lang="en-US" altLang="zh-TW" sz="1200" dirty="0" smtClean="0">
                <a:sym typeface="Wingdings" pitchFamily="2" charset="2"/>
              </a:rPr>
            </a:br>
            <a:r>
              <a:rPr lang="en-US" altLang="zh-TW" sz="1200" dirty="0" smtClean="0">
                <a:sym typeface="Wingdings" pitchFamily="2" charset="2"/>
              </a:rPr>
              <a:t>(2) Router: Status  Related Apps  Settings</a:t>
            </a:r>
            <a:br>
              <a:rPr lang="en-US" altLang="zh-TW" sz="1200" dirty="0" smtClean="0">
                <a:sym typeface="Wingdings" pitchFamily="2" charset="2"/>
              </a:rPr>
            </a:br>
            <a:r>
              <a:rPr lang="en-US" altLang="zh-TW" sz="1200" dirty="0" smtClean="0">
                <a:sym typeface="Wingdings" pitchFamily="2" charset="2"/>
              </a:rPr>
              <a:t>(3) NVR: Cameras  Related Apps</a:t>
            </a:r>
          </a:p>
          <a:p>
            <a:pPr marL="228600" indent="-228600">
              <a:buFont typeface="+mj-lt"/>
              <a:buAutoNum type="arabicPeriod" startAt="3"/>
            </a:pPr>
            <a:r>
              <a:rPr lang="en-US" altLang="zh-TW" sz="1200" dirty="0" smtClean="0"/>
              <a:t>If the feature in the feature list  is empty, hide the feature button.</a:t>
            </a:r>
            <a:endParaRPr lang="zh-TW" altLang="en-US" sz="1200" dirty="0"/>
          </a:p>
        </p:txBody>
      </p:sp>
      <p:sp>
        <p:nvSpPr>
          <p:cNvPr id="23" name="矩形 22"/>
          <p:cNvSpPr/>
          <p:nvPr/>
        </p:nvSpPr>
        <p:spPr>
          <a:xfrm>
            <a:off x="52910" y="1062120"/>
            <a:ext cx="865841" cy="8547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b="1" u="sng" dirty="0" smtClean="0"/>
              <a:t>App Menu button</a:t>
            </a:r>
          </a:p>
          <a:p>
            <a:pPr algn="ctr"/>
            <a:endParaRPr lang="en-US" altLang="zh-TW" sz="1200" b="1" u="sng" dirty="0"/>
          </a:p>
          <a:p>
            <a:pPr algn="ctr"/>
            <a:endParaRPr lang="zh-TW" altLang="en-US" sz="1200" b="1" u="sng" dirty="0"/>
          </a:p>
        </p:txBody>
      </p:sp>
      <p:cxnSp>
        <p:nvCxnSpPr>
          <p:cNvPr id="24" name="直線單箭頭接點 23"/>
          <p:cNvCxnSpPr>
            <a:stCxn id="23" idx="0"/>
          </p:cNvCxnSpPr>
          <p:nvPr/>
        </p:nvCxnSpPr>
        <p:spPr>
          <a:xfrm flipV="1">
            <a:off x="485831" y="600892"/>
            <a:ext cx="557778" cy="46122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1" name="圓角矩形 20"/>
          <p:cNvSpPr/>
          <p:nvPr/>
        </p:nvSpPr>
        <p:spPr>
          <a:xfrm>
            <a:off x="157716" y="1501690"/>
            <a:ext cx="663465"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1.3.1</a:t>
            </a:r>
            <a:endParaRPr lang="zh-TW" altLang="en-US" sz="1600" b="1" dirty="0">
              <a:solidFill>
                <a:schemeClr val="bg1"/>
              </a:solidFill>
            </a:endParaRPr>
          </a:p>
        </p:txBody>
      </p:sp>
      <p:sp>
        <p:nvSpPr>
          <p:cNvPr id="25" name="矩形 24"/>
          <p:cNvSpPr/>
          <p:nvPr/>
        </p:nvSpPr>
        <p:spPr>
          <a:xfrm>
            <a:off x="55630" y="3212976"/>
            <a:ext cx="865841" cy="168838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lvl="0"/>
            <a:r>
              <a:rPr lang="en-US" altLang="zh-TW" sz="1200" b="1" u="sng" dirty="0"/>
              <a:t>Internal </a:t>
            </a:r>
            <a:r>
              <a:rPr lang="en-US" altLang="zh-TW" sz="1200" b="1" u="sng" dirty="0" smtClean="0"/>
              <a:t>AD</a:t>
            </a:r>
          </a:p>
          <a:p>
            <a:pPr lvl="0"/>
            <a:r>
              <a:rPr lang="en-US" altLang="zh-TW" sz="1200" dirty="0" smtClean="0"/>
              <a:t>will </a:t>
            </a:r>
            <a:r>
              <a:rPr lang="en-US" altLang="zh-TW" sz="1200" dirty="0"/>
              <a:t>be fixed on the bottom of my devices page. </a:t>
            </a:r>
          </a:p>
        </p:txBody>
      </p:sp>
      <p:cxnSp>
        <p:nvCxnSpPr>
          <p:cNvPr id="26" name="直線單箭頭接點 25"/>
          <p:cNvCxnSpPr>
            <a:stCxn id="25" idx="3"/>
          </p:cNvCxnSpPr>
          <p:nvPr/>
        </p:nvCxnSpPr>
        <p:spPr>
          <a:xfrm>
            <a:off x="921471" y="4057170"/>
            <a:ext cx="842217" cy="84419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46"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799141" y="414049"/>
            <a:ext cx="3629249" cy="557296"/>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8230760" y="476672"/>
            <a:ext cx="865841" cy="49467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b="1" u="sng" dirty="0" smtClean="0"/>
              <a:t>Refresh</a:t>
            </a:r>
          </a:p>
          <a:p>
            <a:pPr algn="ctr"/>
            <a:r>
              <a:rPr lang="en-US" altLang="zh-TW" sz="1200" b="1" u="sng" dirty="0" smtClean="0"/>
              <a:t>button</a:t>
            </a:r>
            <a:endParaRPr lang="zh-TW" altLang="en-US" sz="1200" b="1" u="sng" dirty="0"/>
          </a:p>
        </p:txBody>
      </p:sp>
      <p:cxnSp>
        <p:nvCxnSpPr>
          <p:cNvPr id="22" name="直線單箭頭接點 21"/>
          <p:cNvCxnSpPr>
            <a:stCxn id="15" idx="1"/>
          </p:cNvCxnSpPr>
          <p:nvPr/>
        </p:nvCxnSpPr>
        <p:spPr>
          <a:xfrm flipH="1">
            <a:off x="2627785" y="724008"/>
            <a:ext cx="5602975"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0" name="直線單箭頭接點 19"/>
          <p:cNvCxnSpPr>
            <a:stCxn id="18" idx="0"/>
          </p:cNvCxnSpPr>
          <p:nvPr/>
        </p:nvCxnSpPr>
        <p:spPr>
          <a:xfrm flipH="1" flipV="1">
            <a:off x="3275859" y="836714"/>
            <a:ext cx="3176230" cy="443530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3281445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A5.4.5 </a:t>
            </a:r>
            <a:r>
              <a:rPr lang="en-US" altLang="zh-TW" sz="2000" b="1" dirty="0"/>
              <a:t>Camera Settings: Notifications</a:t>
            </a:r>
            <a:r>
              <a:rPr lang="en-US" altLang="zh-TW" sz="2000" b="1" dirty="0" smtClean="0"/>
              <a:t>: Account: Email</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smtClean="0"/>
              <a:t>These </a:t>
            </a:r>
            <a:r>
              <a:rPr lang="en-US" altLang="zh-TW" sz="1200" dirty="0"/>
              <a:t>option </a:t>
            </a:r>
            <a:r>
              <a:rPr lang="en-US" altLang="zh-TW" sz="1200" dirty="0" smtClean="0"/>
              <a:t>are </a:t>
            </a:r>
            <a:r>
              <a:rPr lang="en-US" altLang="zh-TW" sz="1200" dirty="0"/>
              <a:t>defined by PP/ RD</a:t>
            </a:r>
            <a:r>
              <a:rPr lang="en-US" altLang="zh-TW" sz="1200" dirty="0" smtClean="0"/>
              <a:t>. This frame present the style only.</a:t>
            </a:r>
            <a:endParaRPr lang="en-US" altLang="zh-TW"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9" y="406124"/>
            <a:ext cx="7199804" cy="48595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圓角矩形 9"/>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A5.4.4</a:t>
            </a:r>
            <a:endParaRPr lang="zh-TW" altLang="en-US" sz="1400" b="1" dirty="0">
              <a:solidFill>
                <a:schemeClr val="bg1"/>
              </a:solidFill>
            </a:endParaRPr>
          </a:p>
        </p:txBody>
      </p:sp>
      <p:cxnSp>
        <p:nvCxnSpPr>
          <p:cNvPr id="11" name="直線單箭頭接點 10"/>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755600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A5.5.1 </a:t>
            </a:r>
            <a:r>
              <a:rPr lang="en-US" altLang="zh-TW" sz="2000" b="1" dirty="0"/>
              <a:t>Camera Settings: Extended </a:t>
            </a:r>
            <a:r>
              <a:rPr lang="en-US" altLang="zh-TW" sz="2000" b="1" dirty="0" smtClean="0"/>
              <a:t>Mode</a:t>
            </a:r>
            <a:endParaRPr lang="zh-TW" altLang="en-US" sz="20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4"/>
            <a:ext cx="7199806"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圓角矩形 10"/>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2" name="直線單箭頭接點 11"/>
          <p:cNvCxnSpPr/>
          <p:nvPr/>
        </p:nvCxnSpPr>
        <p:spPr>
          <a:xfrm flipH="1">
            <a:off x="827586" y="618498"/>
            <a:ext cx="2088230" cy="15184"/>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5" name="圓角矩形 14"/>
          <p:cNvSpPr/>
          <p:nvPr/>
        </p:nvSpPr>
        <p:spPr>
          <a:xfrm>
            <a:off x="8316418" y="43042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6" name="直線單箭頭接點 15"/>
          <p:cNvCxnSpPr/>
          <p:nvPr/>
        </p:nvCxnSpPr>
        <p:spPr>
          <a:xfrm flipV="1">
            <a:off x="7956376" y="616378"/>
            <a:ext cx="360042" cy="212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pic>
        <p:nvPicPr>
          <p:cNvPr id="28"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742169" y="5773994"/>
            <a:ext cx="1659560" cy="679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圓角矩形 28"/>
          <p:cNvSpPr/>
          <p:nvPr/>
        </p:nvSpPr>
        <p:spPr>
          <a:xfrm>
            <a:off x="8206767" y="576430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A5.5.2</a:t>
            </a:r>
            <a:endParaRPr lang="zh-TW" altLang="en-US" sz="1400" b="1" dirty="0">
              <a:solidFill>
                <a:schemeClr val="bg1"/>
              </a:solidFill>
            </a:endParaRPr>
          </a:p>
        </p:txBody>
      </p:sp>
      <p:cxnSp>
        <p:nvCxnSpPr>
          <p:cNvPr id="30" name="直線單箭頭接點 29"/>
          <p:cNvCxnSpPr/>
          <p:nvPr/>
        </p:nvCxnSpPr>
        <p:spPr>
          <a:xfrm>
            <a:off x="5292081" y="5950251"/>
            <a:ext cx="291468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31" name="圓角矩形 30"/>
          <p:cNvSpPr/>
          <p:nvPr/>
        </p:nvSpPr>
        <p:spPr>
          <a:xfrm>
            <a:off x="217154" y="5773994"/>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32" name="直線單箭頭接點 31"/>
          <p:cNvCxnSpPr/>
          <p:nvPr/>
        </p:nvCxnSpPr>
        <p:spPr>
          <a:xfrm flipH="1">
            <a:off x="937233" y="5931002"/>
            <a:ext cx="291468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33" name="內容版面配置區 2"/>
          <p:cNvSpPr>
            <a:spLocks noGrp="1"/>
          </p:cNvSpPr>
          <p:nvPr>
            <p:ph idx="1"/>
          </p:nvPr>
        </p:nvSpPr>
        <p:spPr>
          <a:xfrm>
            <a:off x="-51" y="5273498"/>
            <a:ext cx="9144000" cy="1584502"/>
          </a:xfrm>
        </p:spPr>
        <p:txBody>
          <a:bodyPr>
            <a:normAutofit/>
          </a:bodyPr>
          <a:lstStyle/>
          <a:p>
            <a:pPr marL="228600" indent="-228600">
              <a:buAutoNum type="arabicPeriod"/>
            </a:pPr>
            <a:r>
              <a:rPr lang="en-US" altLang="zh-TW" sz="1200" dirty="0"/>
              <a:t>“Cancel”: go to </a:t>
            </a:r>
            <a:r>
              <a:rPr lang="en-US" altLang="zh-TW" sz="1200" dirty="0" smtClean="0"/>
              <a:t>A5.0 </a:t>
            </a:r>
            <a:r>
              <a:rPr lang="en-US" altLang="zh-TW" sz="1200" dirty="0"/>
              <a:t>without change setting of </a:t>
            </a:r>
            <a:r>
              <a:rPr lang="en-US" altLang="zh-TW" sz="1200" dirty="0" smtClean="0"/>
              <a:t>Notifications.</a:t>
            </a:r>
            <a:endParaRPr lang="en-US" altLang="zh-TW" sz="1200" dirty="0"/>
          </a:p>
        </p:txBody>
      </p:sp>
    </p:spTree>
    <p:extLst>
      <p:ext uri="{BB962C8B-B14F-4D97-AF65-F5344CB8AC3E}">
        <p14:creationId xmlns:p14="http://schemas.microsoft.com/office/powerpoint/2010/main" val="25445705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A5.5.2 </a:t>
            </a:r>
            <a:r>
              <a:rPr lang="en-US" altLang="zh-TW" sz="2000" b="1" dirty="0"/>
              <a:t>Camera Settings: Extended </a:t>
            </a:r>
            <a:r>
              <a:rPr lang="en-US" altLang="zh-TW" sz="2000" b="1" dirty="0" smtClean="0"/>
              <a:t>Mode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a:t>Reset to Default: Overwrite settings with Router settings</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4"/>
            <a:ext cx="7199806" cy="48595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圓角矩形 9"/>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1" name="直線單箭頭接點 10"/>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14" name="直線單箭頭接點 13"/>
          <p:cNvCxnSpPr/>
          <p:nvPr/>
        </p:nvCxnSpPr>
        <p:spPr>
          <a:xfrm flipV="1">
            <a:off x="3923928" y="3212976"/>
            <a:ext cx="1368152" cy="223224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8" name="圓角矩形 17"/>
          <p:cNvSpPr/>
          <p:nvPr/>
        </p:nvSpPr>
        <p:spPr>
          <a:xfrm>
            <a:off x="8316418" y="45333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9" name="直線單箭頭接點 18"/>
          <p:cNvCxnSpPr/>
          <p:nvPr/>
        </p:nvCxnSpPr>
        <p:spPr>
          <a:xfrm>
            <a:off x="8028385" y="639281"/>
            <a:ext cx="288033"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246173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D:\mydlink\Interaction Designer\3OS+\iOS+\20130417_+3.1.0_i\C11.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71602" y="908724"/>
            <a:ext cx="7202488" cy="48625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0"/>
            <a:ext cx="9144000" cy="6858000"/>
          </a:xfrm>
          <a:prstGeom prst="rect">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smtClean="0"/>
              <a:t>B. Router</a:t>
            </a:r>
            <a:endParaRPr lang="zh-TW" altLang="en-US" sz="4000" dirty="0"/>
          </a:p>
        </p:txBody>
      </p:sp>
    </p:spTree>
    <p:extLst>
      <p:ext uri="{BB962C8B-B14F-4D97-AF65-F5344CB8AC3E}">
        <p14:creationId xmlns:p14="http://schemas.microsoft.com/office/powerpoint/2010/main" val="884577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92696"/>
            <a:ext cx="9144000" cy="5400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smtClean="0"/>
              <a:t>B1. Status</a:t>
            </a:r>
            <a:endParaRPr lang="zh-TW" altLang="en-US" sz="4000" dirty="0"/>
          </a:p>
        </p:txBody>
      </p:sp>
    </p:spTree>
    <p:extLst>
      <p:ext uri="{BB962C8B-B14F-4D97-AF65-F5344CB8AC3E}">
        <p14:creationId xmlns:p14="http://schemas.microsoft.com/office/powerpoint/2010/main" val="2064786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B1.1 Router: First time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smtClean="0"/>
              <a:t>This page is shown when user first time visits.</a:t>
            </a:r>
          </a:p>
          <a:p>
            <a:pPr marL="228600" indent="-228600">
              <a:buFont typeface="Arial" pitchFamily="34" charset="0"/>
              <a:buAutoNum type="arabicPeriod"/>
            </a:pPr>
            <a:r>
              <a:rPr lang="en-US" altLang="zh-TW" sz="1200" dirty="0" smtClean="0"/>
              <a:t>The order of features  please follow: Statue </a:t>
            </a:r>
            <a:r>
              <a:rPr lang="en-US" altLang="zh-TW" sz="1200" dirty="0">
                <a:sym typeface="Wingdings" pitchFamily="2" charset="2"/>
              </a:rPr>
              <a:t> </a:t>
            </a:r>
            <a:r>
              <a:rPr lang="en-US" altLang="zh-TW" sz="1200" dirty="0" smtClean="0">
                <a:sym typeface="Wingdings" pitchFamily="2" charset="2"/>
              </a:rPr>
              <a:t>Related </a:t>
            </a:r>
            <a:r>
              <a:rPr lang="en-US" altLang="zh-TW" sz="1200" dirty="0">
                <a:sym typeface="Wingdings" pitchFamily="2" charset="2"/>
              </a:rPr>
              <a:t>Apps  </a:t>
            </a:r>
            <a:r>
              <a:rPr lang="en-US" altLang="zh-TW" sz="1200" dirty="0" smtClean="0">
                <a:sym typeface="Wingdings" pitchFamily="2" charset="2"/>
              </a:rPr>
              <a:t>Settings</a:t>
            </a:r>
          </a:p>
          <a:p>
            <a:pPr marL="228600" indent="-228600">
              <a:buFont typeface="+mj-lt"/>
              <a:buAutoNum type="arabicPeriod" startAt="3"/>
            </a:pPr>
            <a:r>
              <a:rPr lang="en-US" altLang="zh-TW" sz="1200" dirty="0" smtClean="0">
                <a:sym typeface="Wingdings" pitchFamily="2" charset="2"/>
              </a:rPr>
              <a:t>[Router Status]: see </a:t>
            </a:r>
            <a:r>
              <a:rPr lang="en-US" altLang="zh-TW" sz="1200" u="sng" dirty="0" smtClean="0">
                <a:solidFill>
                  <a:srgbClr val="FF0000"/>
                </a:solidFill>
                <a:sym typeface="Wingdings" pitchFamily="2" charset="2"/>
              </a:rPr>
              <a:t>B1.3.1</a:t>
            </a:r>
            <a:endParaRPr lang="en-US" altLang="zh-TW" sz="1200" u="sng" dirty="0" smtClean="0">
              <a:solidFill>
                <a:srgbClr val="FF0000"/>
              </a:solidFill>
            </a:endParaRPr>
          </a:p>
          <a:p>
            <a:pPr marL="228600" indent="-228600">
              <a:buFont typeface="Arial" pitchFamily="34" charset="0"/>
              <a:buAutoNum type="arabicPeriod"/>
            </a:pPr>
            <a:endParaRPr lang="zh-TW" altLang="en-US" sz="12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0" y="406295"/>
            <a:ext cx="7199309" cy="485925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單箭頭接點 11"/>
          <p:cNvCxnSpPr/>
          <p:nvPr/>
        </p:nvCxnSpPr>
        <p:spPr>
          <a:xfrm flipH="1">
            <a:off x="890352" y="1918564"/>
            <a:ext cx="303357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139210" y="174378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B1.3.1</a:t>
            </a:r>
            <a:endParaRPr lang="zh-TW" altLang="en-US" sz="1400" b="1" dirty="0">
              <a:solidFill>
                <a:schemeClr val="bg1"/>
              </a:solidFill>
            </a:endParaRPr>
          </a:p>
        </p:txBody>
      </p:sp>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Status</a:t>
            </a:r>
          </a:p>
        </p:txBody>
      </p:sp>
      <p:sp>
        <p:nvSpPr>
          <p:cNvPr id="9" name="矩形 8"/>
          <p:cNvSpPr/>
          <p:nvPr/>
        </p:nvSpPr>
        <p:spPr>
          <a:xfrm>
            <a:off x="3193519" y="414048"/>
            <a:ext cx="828067" cy="432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Related</a:t>
            </a:r>
          </a:p>
          <a:p>
            <a:pPr algn="ctr"/>
            <a:r>
              <a:rPr lang="en-US" altLang="zh-TW" sz="1400" dirty="0" smtClean="0">
                <a:solidFill>
                  <a:schemeClr val="tx1"/>
                </a:solidFill>
              </a:rPr>
              <a:t>Apps</a:t>
            </a:r>
          </a:p>
        </p:txBody>
      </p:sp>
      <p:sp>
        <p:nvSpPr>
          <p:cNvPr id="10" name="內容版面配置區 2"/>
          <p:cNvSpPr txBox="1">
            <a:spLocks/>
          </p:cNvSpPr>
          <p:nvPr/>
        </p:nvSpPr>
        <p:spPr>
          <a:xfrm>
            <a:off x="-4432" y="6165304"/>
            <a:ext cx="9144000" cy="720080"/>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[Title]: Related Apps</a:t>
            </a:r>
            <a:endParaRPr lang="zh-TW" altLang="en-US" sz="1200" dirty="0"/>
          </a:p>
          <a:p>
            <a:pPr marL="0" indent="0">
              <a:buNone/>
            </a:pPr>
            <a:r>
              <a:rPr lang="en-US" altLang="zh-TW" sz="1200" dirty="0" smtClean="0"/>
              <a:t>[Text]: Now, You can use Related Apps to launch your favorite apps to empower your camera, network storage, and more! </a:t>
            </a:r>
            <a:endParaRPr lang="zh-TW" altLang="en-US" sz="1200" dirty="0"/>
          </a:p>
        </p:txBody>
      </p:sp>
    </p:spTree>
    <p:extLst>
      <p:ext uri="{BB962C8B-B14F-4D97-AF65-F5344CB8AC3E}">
        <p14:creationId xmlns:p14="http://schemas.microsoft.com/office/powerpoint/2010/main" val="10895519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B1.2 Router: Status: No Device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smtClean="0"/>
              <a:t>show [text] if there is no device link to the router.</a:t>
            </a:r>
            <a:endParaRPr lang="zh-TW" altLang="en-US" sz="12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0" y="406295"/>
            <a:ext cx="7199308" cy="485925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Status</a:t>
            </a:r>
          </a:p>
        </p:txBody>
      </p:sp>
      <p:sp>
        <p:nvSpPr>
          <p:cNvPr id="10" name="內容版面配置區 2"/>
          <p:cNvSpPr txBox="1">
            <a:spLocks/>
          </p:cNvSpPr>
          <p:nvPr/>
        </p:nvSpPr>
        <p:spPr>
          <a:xfrm>
            <a:off x="-4432" y="6165304"/>
            <a:ext cx="9144000" cy="720080"/>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 No Device</a:t>
            </a:r>
            <a:endParaRPr lang="zh-TW" altLang="en-US" sz="1200" dirty="0"/>
          </a:p>
        </p:txBody>
      </p:sp>
    </p:spTree>
    <p:extLst>
      <p:ext uri="{BB962C8B-B14F-4D97-AF65-F5344CB8AC3E}">
        <p14:creationId xmlns:p14="http://schemas.microsoft.com/office/powerpoint/2010/main" val="10236388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B1.3.1 Router: status</a:t>
            </a:r>
            <a:endParaRPr lang="zh-TW" altLang="en-US" sz="20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0" y="406295"/>
            <a:ext cx="7199308" cy="48592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Status</a:t>
            </a:r>
          </a:p>
        </p:txBody>
      </p:sp>
      <p:sp>
        <p:nvSpPr>
          <p:cNvPr id="5" name="圓角矩形 4"/>
          <p:cNvSpPr/>
          <p:nvPr/>
        </p:nvSpPr>
        <p:spPr>
          <a:xfrm>
            <a:off x="8243848" y="3471980"/>
            <a:ext cx="827582"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B1.3.5a</a:t>
            </a:r>
            <a:endParaRPr lang="zh-TW" altLang="en-US" sz="1400" b="1" dirty="0">
              <a:solidFill>
                <a:schemeClr val="bg1"/>
              </a:solidFill>
            </a:endParaRPr>
          </a:p>
        </p:txBody>
      </p:sp>
      <p:cxnSp>
        <p:nvCxnSpPr>
          <p:cNvPr id="6" name="直線單箭頭接點 5"/>
          <p:cNvCxnSpPr/>
          <p:nvPr/>
        </p:nvCxnSpPr>
        <p:spPr>
          <a:xfrm flipV="1">
            <a:off x="7595774" y="3657931"/>
            <a:ext cx="648074" cy="76345"/>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8388426" y="43369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B1.3.2</a:t>
            </a:r>
            <a:endParaRPr lang="zh-TW" altLang="en-US" sz="1400" b="1" dirty="0">
              <a:solidFill>
                <a:schemeClr val="bg1"/>
              </a:solidFill>
            </a:endParaRPr>
          </a:p>
        </p:txBody>
      </p:sp>
      <p:cxnSp>
        <p:nvCxnSpPr>
          <p:cNvPr id="12" name="直線單箭頭接點 11"/>
          <p:cNvCxnSpPr/>
          <p:nvPr/>
        </p:nvCxnSpPr>
        <p:spPr>
          <a:xfrm>
            <a:off x="8064389" y="619644"/>
            <a:ext cx="32403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5" name="圓角矩形 14"/>
          <p:cNvSpPr/>
          <p:nvPr/>
        </p:nvSpPr>
        <p:spPr>
          <a:xfrm>
            <a:off x="8237380" y="3919104"/>
            <a:ext cx="827582"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B1.3.5b</a:t>
            </a:r>
            <a:endParaRPr lang="zh-TW" altLang="en-US" sz="1400" b="1" dirty="0">
              <a:solidFill>
                <a:schemeClr val="bg1"/>
              </a:solidFill>
            </a:endParaRPr>
          </a:p>
        </p:txBody>
      </p:sp>
      <p:cxnSp>
        <p:nvCxnSpPr>
          <p:cNvPr id="16" name="直線單箭頭接點 15"/>
          <p:cNvCxnSpPr/>
          <p:nvPr/>
        </p:nvCxnSpPr>
        <p:spPr>
          <a:xfrm>
            <a:off x="7646504" y="4028661"/>
            <a:ext cx="590876" cy="76394"/>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矩形 12"/>
          <p:cNvSpPr/>
          <p:nvPr/>
        </p:nvSpPr>
        <p:spPr>
          <a:xfrm>
            <a:off x="57261" y="1183500"/>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Router’s </a:t>
            </a:r>
            <a:r>
              <a:rPr lang="en-US" altLang="zh-TW" sz="1200" dirty="0"/>
              <a:t>F</a:t>
            </a:r>
            <a:r>
              <a:rPr lang="en-US" altLang="zh-TW" sz="1200" dirty="0" smtClean="0"/>
              <a:t>igure</a:t>
            </a:r>
          </a:p>
        </p:txBody>
      </p:sp>
      <p:cxnSp>
        <p:nvCxnSpPr>
          <p:cNvPr id="14" name="直線單箭頭接點 13"/>
          <p:cNvCxnSpPr>
            <a:stCxn id="13" idx="3"/>
          </p:cNvCxnSpPr>
          <p:nvPr/>
        </p:nvCxnSpPr>
        <p:spPr>
          <a:xfrm flipV="1">
            <a:off x="923102" y="1394831"/>
            <a:ext cx="2460767" cy="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矩形 16"/>
          <p:cNvSpPr/>
          <p:nvPr/>
        </p:nvSpPr>
        <p:spPr>
          <a:xfrm>
            <a:off x="8243329" y="1884580"/>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refresh’s </a:t>
            </a:r>
            <a:r>
              <a:rPr lang="en-US" altLang="zh-TW" sz="1200" dirty="0"/>
              <a:t>F</a:t>
            </a:r>
            <a:r>
              <a:rPr lang="en-US" altLang="zh-TW" sz="1200" dirty="0" smtClean="0"/>
              <a:t>igure</a:t>
            </a:r>
          </a:p>
        </p:txBody>
      </p:sp>
      <p:cxnSp>
        <p:nvCxnSpPr>
          <p:cNvPr id="18" name="直線單箭頭接點 17"/>
          <p:cNvCxnSpPr>
            <a:stCxn id="17" idx="1"/>
          </p:cNvCxnSpPr>
          <p:nvPr/>
        </p:nvCxnSpPr>
        <p:spPr>
          <a:xfrm flipH="1" flipV="1">
            <a:off x="7589306" y="1606163"/>
            <a:ext cx="654023" cy="48974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 name="矩形 18"/>
          <p:cNvSpPr/>
          <p:nvPr/>
        </p:nvSpPr>
        <p:spPr>
          <a:xfrm>
            <a:off x="8244408" y="1393776"/>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Download’s </a:t>
            </a:r>
            <a:r>
              <a:rPr lang="en-US" altLang="zh-TW" sz="1200" dirty="0"/>
              <a:t>F</a:t>
            </a:r>
            <a:r>
              <a:rPr lang="en-US" altLang="zh-TW" sz="1200" dirty="0" smtClean="0"/>
              <a:t>igure</a:t>
            </a:r>
          </a:p>
        </p:txBody>
      </p:sp>
      <p:sp>
        <p:nvSpPr>
          <p:cNvPr id="20" name="矩形 19"/>
          <p:cNvSpPr/>
          <p:nvPr/>
        </p:nvSpPr>
        <p:spPr>
          <a:xfrm>
            <a:off x="8244408" y="908720"/>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Uploads </a:t>
            </a:r>
            <a:r>
              <a:rPr lang="en-US" altLang="zh-TW" sz="1200" dirty="0"/>
              <a:t>F</a:t>
            </a:r>
            <a:r>
              <a:rPr lang="en-US" altLang="zh-TW" sz="1200" dirty="0" smtClean="0"/>
              <a:t>igure</a:t>
            </a:r>
          </a:p>
        </p:txBody>
      </p:sp>
      <p:cxnSp>
        <p:nvCxnSpPr>
          <p:cNvPr id="22" name="直線單箭頭接點 21"/>
          <p:cNvCxnSpPr>
            <a:stCxn id="19" idx="1"/>
          </p:cNvCxnSpPr>
          <p:nvPr/>
        </p:nvCxnSpPr>
        <p:spPr>
          <a:xfrm flipH="1" flipV="1">
            <a:off x="6156176" y="1331383"/>
            <a:ext cx="2088232" cy="27372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5" name="直線單箭頭接點 24"/>
          <p:cNvCxnSpPr>
            <a:stCxn id="20" idx="1"/>
          </p:cNvCxnSpPr>
          <p:nvPr/>
        </p:nvCxnSpPr>
        <p:spPr>
          <a:xfrm flipH="1">
            <a:off x="4662024" y="1120052"/>
            <a:ext cx="3582384" cy="14401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2" name="矩形 31"/>
          <p:cNvSpPr/>
          <p:nvPr/>
        </p:nvSpPr>
        <p:spPr>
          <a:xfrm>
            <a:off x="57261" y="3522945"/>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Device’s </a:t>
            </a:r>
            <a:r>
              <a:rPr lang="en-US" altLang="zh-TW" sz="1200" dirty="0"/>
              <a:t>F</a:t>
            </a:r>
            <a:r>
              <a:rPr lang="en-US" altLang="zh-TW" sz="1200" dirty="0" smtClean="0"/>
              <a:t>igure</a:t>
            </a:r>
          </a:p>
        </p:txBody>
      </p:sp>
      <p:cxnSp>
        <p:nvCxnSpPr>
          <p:cNvPr id="33" name="直線單箭頭接點 32"/>
          <p:cNvCxnSpPr>
            <a:stCxn id="32" idx="3"/>
          </p:cNvCxnSpPr>
          <p:nvPr/>
        </p:nvCxnSpPr>
        <p:spPr>
          <a:xfrm flipV="1">
            <a:off x="923102" y="3734276"/>
            <a:ext cx="2640786" cy="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5" name="直線單箭頭接點 34"/>
          <p:cNvCxnSpPr>
            <a:stCxn id="32" idx="3"/>
          </p:cNvCxnSpPr>
          <p:nvPr/>
        </p:nvCxnSpPr>
        <p:spPr>
          <a:xfrm>
            <a:off x="923102" y="3734277"/>
            <a:ext cx="2640786" cy="3628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8" name="直線單箭頭接點 37"/>
          <p:cNvCxnSpPr>
            <a:stCxn id="32" idx="3"/>
          </p:cNvCxnSpPr>
          <p:nvPr/>
        </p:nvCxnSpPr>
        <p:spPr>
          <a:xfrm>
            <a:off x="923102" y="3734277"/>
            <a:ext cx="2640786" cy="91885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47" name="內容版面配置區 2"/>
          <p:cNvSpPr>
            <a:spLocks noGrp="1"/>
          </p:cNvSpPr>
          <p:nvPr>
            <p:ph idx="1"/>
          </p:nvPr>
        </p:nvSpPr>
        <p:spPr>
          <a:xfrm>
            <a:off x="0" y="5273498"/>
            <a:ext cx="4572744" cy="1584502"/>
          </a:xfrm>
        </p:spPr>
        <p:txBody>
          <a:bodyPr>
            <a:normAutofit/>
          </a:bodyPr>
          <a:lstStyle/>
          <a:p>
            <a:pPr marL="228600" indent="-228600">
              <a:buFont typeface="Arial" pitchFamily="34" charset="0"/>
              <a:buAutoNum type="arabicPeriod"/>
            </a:pPr>
            <a:r>
              <a:rPr lang="en-US" altLang="zh-TW" sz="1200" dirty="0" smtClean="0"/>
              <a:t>If </a:t>
            </a:r>
            <a:r>
              <a:rPr lang="en-US" altLang="zh-TW" sz="1200" dirty="0"/>
              <a:t>device no wireless, just show router picture.</a:t>
            </a:r>
          </a:p>
          <a:p>
            <a:pPr marL="228600" indent="-228600">
              <a:buFont typeface="Arial" pitchFamily="34" charset="0"/>
              <a:buAutoNum type="arabicPeriod"/>
            </a:pPr>
            <a:r>
              <a:rPr lang="en-US" altLang="zh-TW" sz="1200" dirty="0"/>
              <a:t>If device have wireless, and it’s turn off, show wireless turn off </a:t>
            </a:r>
            <a:r>
              <a:rPr lang="en-US" altLang="zh-TW" sz="1200" dirty="0" smtClean="0"/>
              <a:t>icon.</a:t>
            </a:r>
            <a:endParaRPr lang="en-US" altLang="zh-TW" sz="1200" dirty="0"/>
          </a:p>
          <a:p>
            <a:pPr marL="228600" indent="-228600">
              <a:buFont typeface="Arial" pitchFamily="34" charset="0"/>
              <a:buAutoNum type="arabicPeriod"/>
            </a:pPr>
            <a:r>
              <a:rPr lang="en-US" altLang="zh-TW" sz="1200" dirty="0"/>
              <a:t>If device have wireless, and it’s turn on, show wireless turn on </a:t>
            </a:r>
            <a:r>
              <a:rPr lang="en-US" altLang="zh-TW" sz="1200" dirty="0" smtClean="0"/>
              <a:t>icon.</a:t>
            </a:r>
            <a:endParaRPr lang="en-US" altLang="zh-TW" sz="1200" dirty="0"/>
          </a:p>
          <a:p>
            <a:pPr marL="228600" indent="-228600">
              <a:buFont typeface="Arial" pitchFamily="34" charset="0"/>
              <a:buAutoNum type="arabicPeriod"/>
            </a:pPr>
            <a:r>
              <a:rPr lang="en-US" altLang="zh-TW" sz="1200" dirty="0"/>
              <a:t>Tap the </a:t>
            </a:r>
            <a:r>
              <a:rPr lang="en-US" altLang="zh-TW" sz="1200" dirty="0" smtClean="0"/>
              <a:t>“</a:t>
            </a:r>
            <a:r>
              <a:rPr lang="en-US" altLang="zh-TW" sz="1200" u="sng" dirty="0" smtClean="0"/>
              <a:t>upload </a:t>
            </a:r>
            <a:r>
              <a:rPr lang="en-US" altLang="zh-TW" sz="1200" u="sng" dirty="0"/>
              <a:t>and download </a:t>
            </a:r>
            <a:r>
              <a:rPr lang="en-US" altLang="zh-TW" sz="1200" u="sng" dirty="0" smtClean="0"/>
              <a:t>section</a:t>
            </a:r>
            <a:r>
              <a:rPr lang="en-US" altLang="zh-TW" sz="1200" dirty="0" smtClean="0"/>
              <a:t>” </a:t>
            </a:r>
            <a:r>
              <a:rPr lang="en-US" altLang="zh-TW" sz="1200" dirty="0"/>
              <a:t>to refresh</a:t>
            </a:r>
            <a:r>
              <a:rPr lang="en-US" altLang="zh-TW" sz="1200" dirty="0" smtClean="0"/>
              <a:t>.</a:t>
            </a:r>
          </a:p>
          <a:p>
            <a:pPr marL="228600" indent="-228600">
              <a:buFont typeface="Arial" pitchFamily="34" charset="0"/>
              <a:buAutoNum type="arabicPeriod"/>
            </a:pPr>
            <a:r>
              <a:rPr lang="en-US" altLang="zh-TW" sz="1200" dirty="0" smtClean="0"/>
              <a:t>If there is no device in the Connection List, show the [text1]; </a:t>
            </a:r>
            <a:r>
              <a:rPr lang="en-US" altLang="zh-TW" sz="1200" dirty="0"/>
              <a:t>If there is no device in the </a:t>
            </a:r>
            <a:r>
              <a:rPr lang="en-US" altLang="zh-TW" sz="1200" dirty="0" smtClean="0"/>
              <a:t>Suspect </a:t>
            </a:r>
            <a:r>
              <a:rPr lang="en-US" altLang="zh-TW" sz="1200" dirty="0"/>
              <a:t>List, show the [</a:t>
            </a:r>
            <a:r>
              <a:rPr lang="en-US" altLang="zh-TW" sz="1200" dirty="0" smtClean="0"/>
              <a:t>text2]</a:t>
            </a:r>
            <a:endParaRPr lang="en-US" altLang="zh-TW" sz="1200" dirty="0"/>
          </a:p>
        </p:txBody>
      </p:sp>
      <p:cxnSp>
        <p:nvCxnSpPr>
          <p:cNvPr id="48" name="直線單箭頭接點 47"/>
          <p:cNvCxnSpPr>
            <a:endCxn id="50" idx="2"/>
          </p:cNvCxnSpPr>
          <p:nvPr/>
        </p:nvCxnSpPr>
        <p:spPr>
          <a:xfrm flipV="1">
            <a:off x="2555776" y="1660051"/>
            <a:ext cx="3532144" cy="436123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50" name="矩形 49"/>
          <p:cNvSpPr/>
          <p:nvPr/>
        </p:nvSpPr>
        <p:spPr>
          <a:xfrm>
            <a:off x="4467740" y="1120051"/>
            <a:ext cx="3240360" cy="540000"/>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內容版面配置區 2"/>
          <p:cNvSpPr txBox="1">
            <a:spLocks/>
          </p:cNvSpPr>
          <p:nvPr/>
        </p:nvSpPr>
        <p:spPr>
          <a:xfrm>
            <a:off x="4572744" y="6021288"/>
            <a:ext cx="4566824" cy="836712"/>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[Text1]: There is no device connect to your device. </a:t>
            </a:r>
          </a:p>
          <a:p>
            <a:pPr marL="0" indent="0">
              <a:buNone/>
            </a:pPr>
            <a:r>
              <a:rPr lang="en-US" altLang="zh-TW" sz="1200" dirty="0" smtClean="0"/>
              <a:t>[Text2]: There </a:t>
            </a:r>
            <a:r>
              <a:rPr lang="en-US" altLang="zh-TW" sz="1200" dirty="0"/>
              <a:t>is no </a:t>
            </a:r>
            <a:r>
              <a:rPr lang="en-US" altLang="zh-TW" sz="1200" dirty="0" smtClean="0"/>
              <a:t>suspect device.</a:t>
            </a:r>
            <a:endParaRPr lang="zh-TW" altLang="en-US" sz="1200" dirty="0"/>
          </a:p>
        </p:txBody>
      </p:sp>
    </p:spTree>
    <p:extLst>
      <p:ext uri="{BB962C8B-B14F-4D97-AF65-F5344CB8AC3E}">
        <p14:creationId xmlns:p14="http://schemas.microsoft.com/office/powerpoint/2010/main" val="19329821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B1.3.3 Router: reset/apply</a:t>
            </a:r>
            <a:endParaRPr lang="zh-TW" altLang="en-US" sz="20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6" cy="485925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Status</a:t>
            </a:r>
          </a:p>
        </p:txBody>
      </p:sp>
      <p:sp>
        <p:nvSpPr>
          <p:cNvPr id="6" name="內容版面配置區 2"/>
          <p:cNvSpPr txBox="1">
            <a:spLocks/>
          </p:cNvSpPr>
          <p:nvPr/>
        </p:nvSpPr>
        <p:spPr>
          <a:xfrm>
            <a:off x="0" y="5285978"/>
            <a:ext cx="9144000" cy="10953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200" dirty="0" smtClean="0"/>
              <a:t>If user revise some settings and tap the features outside the status,  show the “Apply” and “Reset” button under the router status. </a:t>
            </a:r>
          </a:p>
          <a:p>
            <a:pPr marL="228600" indent="-228600">
              <a:buAutoNum type="arabicPeriod"/>
            </a:pPr>
            <a:r>
              <a:rPr lang="en-US" altLang="zh-TW" sz="1200" dirty="0" smtClean="0"/>
              <a:t>These two button is fixed on the bottom of the router status.</a:t>
            </a:r>
            <a:endParaRPr lang="zh-TW" altLang="en-US" sz="1200" dirty="0"/>
          </a:p>
        </p:txBody>
      </p:sp>
      <p:sp>
        <p:nvSpPr>
          <p:cNvPr id="7" name="圓角矩形 6"/>
          <p:cNvSpPr/>
          <p:nvPr/>
        </p:nvSpPr>
        <p:spPr>
          <a:xfrm>
            <a:off x="8215382" y="4369058"/>
            <a:ext cx="89959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t>B1.3.4d</a:t>
            </a:r>
            <a:endParaRPr lang="zh-TW" altLang="en-US" sz="1400" b="1" dirty="0">
              <a:solidFill>
                <a:schemeClr val="bg1"/>
              </a:solidFill>
            </a:endParaRPr>
          </a:p>
        </p:txBody>
      </p:sp>
      <p:cxnSp>
        <p:nvCxnSpPr>
          <p:cNvPr id="9" name="直線單箭頭接點 8"/>
          <p:cNvCxnSpPr/>
          <p:nvPr/>
        </p:nvCxnSpPr>
        <p:spPr>
          <a:xfrm>
            <a:off x="7567308" y="4555009"/>
            <a:ext cx="64807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10" name="直線單箭頭接點 9"/>
          <p:cNvCxnSpPr>
            <a:endCxn id="7" idx="1"/>
          </p:cNvCxnSpPr>
          <p:nvPr/>
        </p:nvCxnSpPr>
        <p:spPr>
          <a:xfrm flipV="1">
            <a:off x="7567308" y="4547101"/>
            <a:ext cx="648074" cy="39406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16480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B1.3.4a Router: warning</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6" cy="485925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Status</a:t>
            </a:r>
          </a:p>
        </p:txBody>
      </p:sp>
      <p:sp>
        <p:nvSpPr>
          <p:cNvPr id="5" name="內容版面配置區 2"/>
          <p:cNvSpPr txBox="1">
            <a:spLocks/>
          </p:cNvSpPr>
          <p:nvPr/>
        </p:nvSpPr>
        <p:spPr>
          <a:xfrm>
            <a:off x="0" y="5934766"/>
            <a:ext cx="9144000" cy="923234"/>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TW" sz="1200" b="1" u="sng" dirty="0"/>
              <a:t>Content from PP</a:t>
            </a:r>
            <a:endParaRPr lang="en-US" altLang="zh-TW" sz="1200" dirty="0"/>
          </a:p>
          <a:p>
            <a:pPr marL="0" lvl="1" indent="0">
              <a:buNone/>
            </a:pPr>
            <a:r>
              <a:rPr lang="en-US" altLang="zh-TW" sz="1200" dirty="0" smtClean="0"/>
              <a:t>[Text No.1] “Your setting changes have not applied yet and will be cleared. It will take 80 seconds to reboot the router.  Do you want to continue?”.</a:t>
            </a:r>
          </a:p>
          <a:p>
            <a:pPr marL="0" lvl="1" indent="0">
              <a:buNone/>
            </a:pPr>
            <a:r>
              <a:rPr lang="en-US" altLang="zh-TW" sz="1200" dirty="0" smtClean="0"/>
              <a:t>[Text No.2] “ The suspect list will be cleared. It will take 80 seconds to reboot the router.  Do you want to continue?”. </a:t>
            </a:r>
          </a:p>
        </p:txBody>
      </p:sp>
      <p:sp>
        <p:nvSpPr>
          <p:cNvPr id="7" name="內容版面配置區 2"/>
          <p:cNvSpPr txBox="1">
            <a:spLocks/>
          </p:cNvSpPr>
          <p:nvPr/>
        </p:nvSpPr>
        <p:spPr>
          <a:xfrm>
            <a:off x="0" y="5265546"/>
            <a:ext cx="9144000" cy="6692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If “Tap Reboot with some settings changed”, shows [text] no.1</a:t>
            </a:r>
          </a:p>
          <a:p>
            <a:pPr marL="228600" indent="-228600">
              <a:buFont typeface="Arial" pitchFamily="34" charset="0"/>
              <a:buAutoNum type="arabicPeriod"/>
            </a:pPr>
            <a:r>
              <a:rPr lang="en-US" altLang="zh-TW" sz="1200" dirty="0" smtClean="0"/>
              <a:t>If “Tap Reboot with Connection List &amp; Suspect list modified”, shows [text] no.2</a:t>
            </a:r>
            <a:endParaRPr lang="zh-TW" altLang="en-US" sz="1200" dirty="0"/>
          </a:p>
        </p:txBody>
      </p:sp>
      <p:sp>
        <p:nvSpPr>
          <p:cNvPr id="9" name="圓角矩形 8"/>
          <p:cNvSpPr/>
          <p:nvPr/>
        </p:nvSpPr>
        <p:spPr>
          <a:xfrm>
            <a:off x="8258924" y="3029934"/>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B1.3.1</a:t>
            </a:r>
            <a:endParaRPr lang="zh-TW" altLang="en-US" sz="1400" b="1" dirty="0">
              <a:solidFill>
                <a:schemeClr val="bg1"/>
              </a:solidFill>
            </a:endParaRPr>
          </a:p>
        </p:txBody>
      </p:sp>
      <p:cxnSp>
        <p:nvCxnSpPr>
          <p:cNvPr id="10" name="直線單箭頭接點 9"/>
          <p:cNvCxnSpPr/>
          <p:nvPr/>
        </p:nvCxnSpPr>
        <p:spPr>
          <a:xfrm>
            <a:off x="5119600" y="3215885"/>
            <a:ext cx="313932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11" name="直線單箭頭接點 10"/>
          <p:cNvCxnSpPr/>
          <p:nvPr/>
        </p:nvCxnSpPr>
        <p:spPr>
          <a:xfrm flipH="1" flipV="1">
            <a:off x="890352" y="3243736"/>
            <a:ext cx="3177592" cy="3267"/>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139210" y="3068960"/>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B1.3.1</a:t>
            </a:r>
            <a:endParaRPr lang="zh-TW" altLang="en-US" sz="1400" b="1" dirty="0">
              <a:solidFill>
                <a:schemeClr val="bg1"/>
              </a:solidFill>
            </a:endParaRPr>
          </a:p>
        </p:txBody>
      </p:sp>
    </p:spTree>
    <p:extLst>
      <p:ext uri="{BB962C8B-B14F-4D97-AF65-F5344CB8AC3E}">
        <p14:creationId xmlns:p14="http://schemas.microsoft.com/office/powerpoint/2010/main" val="372660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1.1b Entrance: Device List</a:t>
            </a:r>
            <a:endParaRPr lang="zh-TW" altLang="en-US" sz="2000" b="1"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5" y="414048"/>
            <a:ext cx="7197413" cy="4857973"/>
          </a:xfrm>
          <a:prstGeom prst="rect">
            <a:avLst/>
          </a:prstGeom>
          <a:noFill/>
          <a:extLst>
            <a:ext uri="{909E8E84-426E-40DD-AFC4-6F175D3DCCD1}">
              <a14:hiddenFill xmlns:a14="http://schemas.microsoft.com/office/drawing/2010/main">
                <a:solidFill>
                  <a:srgbClr val="FFFFFF"/>
                </a:solidFill>
              </a14:hiddenFill>
            </a:ext>
          </a:extLst>
        </p:spPr>
      </p:pic>
      <p:sp>
        <p:nvSpPr>
          <p:cNvPr id="14" name="內容版面配置區 2"/>
          <p:cNvSpPr>
            <a:spLocks noGrp="1"/>
          </p:cNvSpPr>
          <p:nvPr>
            <p:ph idx="1"/>
          </p:nvPr>
        </p:nvSpPr>
        <p:spPr>
          <a:xfrm>
            <a:off x="0" y="5228874"/>
            <a:ext cx="4572051" cy="1080446"/>
          </a:xfrm>
        </p:spPr>
        <p:txBody>
          <a:bodyPr>
            <a:normAutofit/>
          </a:bodyPr>
          <a:lstStyle/>
          <a:p>
            <a:pPr marL="0" indent="0">
              <a:buNone/>
            </a:pPr>
            <a:r>
              <a:rPr lang="en-US" altLang="zh-TW" sz="1200" dirty="0" smtClean="0">
                <a:solidFill>
                  <a:schemeClr val="accent2"/>
                </a:solidFill>
              </a:rPr>
              <a:t>Go to &gt;&gt; </a:t>
            </a:r>
            <a:r>
              <a:rPr lang="en-US" altLang="zh-TW" sz="1200" dirty="0">
                <a:solidFill>
                  <a:schemeClr val="accent2"/>
                </a:solidFill>
              </a:rPr>
              <a:t>Press-hold to change the listing order, go to </a:t>
            </a:r>
            <a:r>
              <a:rPr lang="en-US" altLang="zh-TW" sz="1200" dirty="0" smtClean="0">
                <a:solidFill>
                  <a:schemeClr val="accent2"/>
                </a:solidFill>
              </a:rPr>
              <a:t>1.1c</a:t>
            </a:r>
          </a:p>
          <a:p>
            <a:pPr marL="228600" indent="-228600">
              <a:buAutoNum type="arabicPeriod"/>
            </a:pPr>
            <a:r>
              <a:rPr lang="en-US" altLang="zh-TW" sz="1200" dirty="0" smtClean="0"/>
              <a:t>When there is a new device, place it on the top of the list.</a:t>
            </a:r>
          </a:p>
          <a:p>
            <a:pPr marL="228600" indent="-228600">
              <a:buFont typeface="Arial" pitchFamily="34" charset="0"/>
              <a:buAutoNum type="arabicPeriod"/>
            </a:pPr>
            <a:r>
              <a:rPr lang="en-US" altLang="zh-TW" sz="1200" dirty="0" smtClean="0"/>
              <a:t>Device figure: Default </a:t>
            </a:r>
            <a:r>
              <a:rPr lang="en-US" altLang="zh-TW" sz="1200" dirty="0"/>
              <a:t>listing </a:t>
            </a:r>
            <a:r>
              <a:rPr lang="en-US" altLang="zh-TW" sz="1200" dirty="0" smtClean="0"/>
              <a:t>order: 1.Camera  2.Router  3.NVR  4.NAS  5.Unknow ( Unknown </a:t>
            </a:r>
            <a:r>
              <a:rPr lang="en-US" altLang="zh-TW" sz="1200" dirty="0"/>
              <a:t>device is </a:t>
            </a:r>
            <a:r>
              <a:rPr lang="en-US" altLang="zh-TW" sz="1200" dirty="0" smtClean="0"/>
              <a:t>not to able to be tapped ).</a:t>
            </a:r>
          </a:p>
        </p:txBody>
      </p:sp>
      <p:sp>
        <p:nvSpPr>
          <p:cNvPr id="16" name="內容版面配置區 2"/>
          <p:cNvSpPr txBox="1">
            <a:spLocks/>
          </p:cNvSpPr>
          <p:nvPr/>
        </p:nvSpPr>
        <p:spPr>
          <a:xfrm>
            <a:off x="-4432" y="6165304"/>
            <a:ext cx="9144000" cy="720080"/>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a:t>
            </a:r>
            <a:r>
              <a:rPr lang="en-US" altLang="zh-TW" sz="1200" b="1" u="sng" dirty="0" smtClean="0"/>
              <a:t>PP</a:t>
            </a:r>
            <a:endParaRPr lang="en-US" altLang="zh-TW" sz="1200" dirty="0" smtClean="0"/>
          </a:p>
          <a:p>
            <a:pPr marL="228600" indent="-228600">
              <a:buFont typeface="Arial" pitchFamily="34" charset="0"/>
              <a:buAutoNum type="arabicPeriod"/>
            </a:pPr>
            <a:r>
              <a:rPr lang="en-US" altLang="zh-TW" sz="1200" dirty="0" smtClean="0"/>
              <a:t>When there is device:  [Text]: tap any device to start using. </a:t>
            </a:r>
            <a:endParaRPr lang="en-US" altLang="zh-TW" sz="1200" dirty="0"/>
          </a:p>
          <a:p>
            <a:pPr marL="228600" indent="-228600">
              <a:buFont typeface="Arial" pitchFamily="34" charset="0"/>
              <a:buAutoNum type="arabicPeriod"/>
            </a:pPr>
            <a:r>
              <a:rPr lang="en-US" altLang="zh-TW" sz="1200" dirty="0" smtClean="0"/>
              <a:t>When </a:t>
            </a:r>
            <a:r>
              <a:rPr lang="en-US" altLang="zh-TW" sz="1200" dirty="0" smtClean="0"/>
              <a:t>there is no device: </a:t>
            </a:r>
            <a:r>
              <a:rPr lang="en-US" altLang="zh-TW" sz="1200" dirty="0"/>
              <a:t>[Text]: </a:t>
            </a:r>
            <a:r>
              <a:rPr lang="en-US" altLang="zh-TW" sz="1200" dirty="0" smtClean="0"/>
              <a:t>there is no device under this </a:t>
            </a:r>
            <a:r>
              <a:rPr lang="en-US" altLang="zh-TW" sz="1200" smtClean="0"/>
              <a:t>account</a:t>
            </a:r>
            <a:r>
              <a:rPr lang="en-US" altLang="zh-TW" sz="1200" smtClean="0"/>
              <a:t>.</a:t>
            </a:r>
            <a:endParaRPr lang="zh-TW" altLang="en-US" sz="1200" dirty="0"/>
          </a:p>
        </p:txBody>
      </p:sp>
      <p:sp>
        <p:nvSpPr>
          <p:cNvPr id="25" name="矩形 24"/>
          <p:cNvSpPr/>
          <p:nvPr/>
        </p:nvSpPr>
        <p:spPr>
          <a:xfrm>
            <a:off x="8224304" y="1491774"/>
            <a:ext cx="865841" cy="64108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b="1" u="sng" dirty="0" smtClean="0"/>
              <a:t>Status</a:t>
            </a:r>
            <a:endParaRPr lang="en-US" altLang="zh-TW" sz="1200" b="1" dirty="0" smtClean="0"/>
          </a:p>
          <a:p>
            <a:pPr algn="ctr"/>
            <a:r>
              <a:rPr lang="en-US" altLang="zh-TW" sz="1200" dirty="0" smtClean="0"/>
              <a:t>Online</a:t>
            </a:r>
          </a:p>
          <a:p>
            <a:pPr algn="ctr"/>
            <a:r>
              <a:rPr lang="en-US" altLang="zh-TW" sz="1200" dirty="0" smtClean="0"/>
              <a:t>/ Offline</a:t>
            </a:r>
          </a:p>
        </p:txBody>
      </p:sp>
      <p:cxnSp>
        <p:nvCxnSpPr>
          <p:cNvPr id="26" name="直線單箭頭接點 25"/>
          <p:cNvCxnSpPr>
            <a:stCxn id="25" idx="0"/>
          </p:cNvCxnSpPr>
          <p:nvPr/>
        </p:nvCxnSpPr>
        <p:spPr>
          <a:xfrm flipH="1" flipV="1">
            <a:off x="2621329" y="1195754"/>
            <a:ext cx="6035896" cy="296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9" name="矩形 28"/>
          <p:cNvSpPr/>
          <p:nvPr/>
        </p:nvSpPr>
        <p:spPr>
          <a:xfrm>
            <a:off x="57261" y="1710192"/>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b="1" u="sng" dirty="0" smtClean="0"/>
              <a:t>Device Figure</a:t>
            </a:r>
          </a:p>
        </p:txBody>
      </p:sp>
      <p:cxnSp>
        <p:nvCxnSpPr>
          <p:cNvPr id="30" name="直線單箭頭接點 29"/>
          <p:cNvCxnSpPr>
            <a:stCxn id="29" idx="0"/>
          </p:cNvCxnSpPr>
          <p:nvPr/>
        </p:nvCxnSpPr>
        <p:spPr>
          <a:xfrm flipV="1">
            <a:off x="490182" y="1345032"/>
            <a:ext cx="625434" cy="36516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內容版面配置區 2"/>
          <p:cNvSpPr txBox="1">
            <a:spLocks/>
          </p:cNvSpPr>
          <p:nvPr/>
        </p:nvSpPr>
        <p:spPr>
          <a:xfrm>
            <a:off x="4567517" y="5228874"/>
            <a:ext cx="4572051" cy="108044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3"/>
            </a:pPr>
            <a:r>
              <a:rPr lang="en-US" altLang="zh-TW" sz="1200" dirty="0" smtClean="0"/>
              <a:t>If device offline, disable and not to able to be tapped.</a:t>
            </a:r>
          </a:p>
          <a:p>
            <a:pPr marL="228600" indent="-228600">
              <a:buFont typeface="Arial" pitchFamily="34" charset="0"/>
              <a:buAutoNum type="arabicPeriod" startAt="3"/>
            </a:pPr>
            <a:r>
              <a:rPr lang="en-US" altLang="zh-TW" sz="1200" dirty="0" smtClean="0"/>
              <a:t>Tap “Refresh” to refresh device list.</a:t>
            </a:r>
            <a:endParaRPr lang="en-US" altLang="zh-TW" sz="1200" dirty="0"/>
          </a:p>
        </p:txBody>
      </p:sp>
      <p:sp>
        <p:nvSpPr>
          <p:cNvPr id="11" name="矩形 10"/>
          <p:cNvSpPr/>
          <p:nvPr/>
        </p:nvSpPr>
        <p:spPr>
          <a:xfrm>
            <a:off x="5148064" y="3573016"/>
            <a:ext cx="648072"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7537912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B1.3.4b Router: warning(continue)</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6" cy="485925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Status</a:t>
            </a:r>
          </a:p>
        </p:txBody>
      </p:sp>
      <p:sp>
        <p:nvSpPr>
          <p:cNvPr id="5" name="內容版面配置區 2"/>
          <p:cNvSpPr txBox="1">
            <a:spLocks/>
          </p:cNvSpPr>
          <p:nvPr/>
        </p:nvSpPr>
        <p:spPr>
          <a:xfrm>
            <a:off x="0" y="5934766"/>
            <a:ext cx="9144000" cy="923234"/>
          </a:xfrm>
          <a:prstGeom prst="rect">
            <a:avLst/>
          </a:prstGeom>
          <a:solidFill>
            <a:schemeClr val="accent5">
              <a:lumMod val="20000"/>
              <a:lumOff val="80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TW" sz="1200" b="1" u="sng" dirty="0"/>
              <a:t>Content from PP</a:t>
            </a:r>
            <a:endParaRPr lang="en-US" altLang="zh-TW" sz="1200" dirty="0"/>
          </a:p>
          <a:p>
            <a:pPr marL="0" lvl="1" indent="0">
              <a:buNone/>
            </a:pPr>
            <a:r>
              <a:rPr lang="en-US" altLang="zh-TW" sz="1200" dirty="0" smtClean="0"/>
              <a:t>[</a:t>
            </a:r>
            <a:r>
              <a:rPr lang="en-US" altLang="zh-TW" sz="1200" dirty="0"/>
              <a:t>Text </a:t>
            </a:r>
            <a:r>
              <a:rPr lang="en-US" altLang="zh-TW" sz="1200" dirty="0" smtClean="0"/>
              <a:t>No.1] </a:t>
            </a:r>
            <a:r>
              <a:rPr lang="en-US" altLang="zh-TW" sz="1200" dirty="0"/>
              <a:t>“ Your setting changes have not applied yet and will be cleared. The suspect list will be cleared. It will take 80 seconds to reboot the router.   Do you want to continue?”. </a:t>
            </a:r>
            <a:endParaRPr lang="en-US" altLang="zh-TW" sz="1200" dirty="0" smtClean="0"/>
          </a:p>
          <a:p>
            <a:pPr marL="0" lvl="1" indent="0">
              <a:buNone/>
            </a:pPr>
            <a:r>
              <a:rPr lang="en-US" altLang="zh-TW" sz="1200" dirty="0" smtClean="0"/>
              <a:t>[Text No.4] </a:t>
            </a:r>
            <a:r>
              <a:rPr lang="en-US" altLang="zh-TW" sz="1200" dirty="0"/>
              <a:t>“</a:t>
            </a:r>
            <a:r>
              <a:rPr lang="en-US" altLang="zh-TW" sz="1200" dirty="0">
                <a:latin typeface="Helvetica" pitchFamily="34" charset="0"/>
                <a:ea typeface="Droid Sans" pitchFamily="34" charset="0"/>
                <a:cs typeface="Droid Sans" pitchFamily="34" charset="0"/>
                <a:sym typeface="Helvetica Neue" charset="0"/>
              </a:rPr>
              <a:t>Your setting changes have not applied yet and will be cleared. Please apply or reset it</a:t>
            </a:r>
            <a:r>
              <a:rPr lang="en-US" altLang="zh-TW" sz="1200" dirty="0"/>
              <a:t>”. </a:t>
            </a:r>
            <a:endParaRPr lang="en-US" altLang="zh-TW" sz="1200" dirty="0" smtClean="0"/>
          </a:p>
        </p:txBody>
      </p:sp>
      <p:sp>
        <p:nvSpPr>
          <p:cNvPr id="7" name="內容版面配置區 2"/>
          <p:cNvSpPr txBox="1">
            <a:spLocks/>
          </p:cNvSpPr>
          <p:nvPr/>
        </p:nvSpPr>
        <p:spPr>
          <a:xfrm>
            <a:off x="0" y="5265546"/>
            <a:ext cx="9144000" cy="6692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If </a:t>
            </a:r>
            <a:r>
              <a:rPr lang="en-US" altLang="zh-TW" sz="1200" dirty="0"/>
              <a:t>“Tap Reboot with both settings and Connection List/Suspect List changed ”, shows [text] </a:t>
            </a:r>
            <a:r>
              <a:rPr lang="en-US" altLang="zh-TW" sz="1200" dirty="0" smtClean="0"/>
              <a:t>no.3</a:t>
            </a:r>
          </a:p>
          <a:p>
            <a:pPr marL="228600" indent="-228600">
              <a:buFont typeface="Arial" pitchFamily="34" charset="0"/>
              <a:buAutoNum type="arabicPeriod"/>
            </a:pPr>
            <a:r>
              <a:rPr lang="en-US" altLang="zh-TW" sz="1200" dirty="0"/>
              <a:t>If “ Tap any device else on device list”, shows [</a:t>
            </a:r>
            <a:r>
              <a:rPr lang="en-US" altLang="zh-TW" sz="1200" dirty="0" smtClean="0"/>
              <a:t>text] no.4</a:t>
            </a:r>
            <a:endParaRPr lang="zh-TW" altLang="en-US" sz="1200" dirty="0"/>
          </a:p>
        </p:txBody>
      </p:sp>
      <p:sp>
        <p:nvSpPr>
          <p:cNvPr id="9" name="圓角矩形 8"/>
          <p:cNvSpPr/>
          <p:nvPr/>
        </p:nvSpPr>
        <p:spPr>
          <a:xfrm>
            <a:off x="8258924" y="3029934"/>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B1.3.1</a:t>
            </a:r>
            <a:endParaRPr lang="zh-TW" altLang="en-US" sz="1400" b="1" dirty="0">
              <a:solidFill>
                <a:schemeClr val="bg1"/>
              </a:solidFill>
            </a:endParaRPr>
          </a:p>
        </p:txBody>
      </p:sp>
      <p:cxnSp>
        <p:nvCxnSpPr>
          <p:cNvPr id="10" name="直線單箭頭接點 9"/>
          <p:cNvCxnSpPr/>
          <p:nvPr/>
        </p:nvCxnSpPr>
        <p:spPr>
          <a:xfrm>
            <a:off x="5119600" y="3215885"/>
            <a:ext cx="313932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11" name="直線單箭頭接點 10"/>
          <p:cNvCxnSpPr/>
          <p:nvPr/>
        </p:nvCxnSpPr>
        <p:spPr>
          <a:xfrm flipH="1" flipV="1">
            <a:off x="890352" y="3243736"/>
            <a:ext cx="3177592" cy="3267"/>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139210" y="3068960"/>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B1.3.1</a:t>
            </a:r>
            <a:endParaRPr lang="zh-TW" altLang="en-US" sz="1400" b="1" dirty="0">
              <a:solidFill>
                <a:schemeClr val="bg1"/>
              </a:solidFill>
            </a:endParaRPr>
          </a:p>
        </p:txBody>
      </p:sp>
    </p:spTree>
    <p:extLst>
      <p:ext uri="{BB962C8B-B14F-4D97-AF65-F5344CB8AC3E}">
        <p14:creationId xmlns:p14="http://schemas.microsoft.com/office/powerpoint/2010/main" val="21109211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B1.3.4c Router: </a:t>
            </a:r>
            <a:r>
              <a:rPr lang="en-US" altLang="zh-TW" sz="2000" b="1" dirty="0"/>
              <a:t>warning(continue)</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5" cy="485925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Status</a:t>
            </a:r>
          </a:p>
        </p:txBody>
      </p:sp>
      <p:sp>
        <p:nvSpPr>
          <p:cNvPr id="5" name="內容版面配置區 2"/>
          <p:cNvSpPr txBox="1">
            <a:spLocks/>
          </p:cNvSpPr>
          <p:nvPr/>
        </p:nvSpPr>
        <p:spPr>
          <a:xfrm>
            <a:off x="0" y="6021288"/>
            <a:ext cx="9144000" cy="836712"/>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TW" sz="1200" b="1" u="sng" dirty="0"/>
              <a:t>Content from PP</a:t>
            </a:r>
            <a:endParaRPr lang="en-US" altLang="zh-TW" sz="1200" dirty="0"/>
          </a:p>
          <a:p>
            <a:pPr marL="0" lvl="1" indent="0">
              <a:buNone/>
            </a:pPr>
            <a:r>
              <a:rPr lang="en-US" altLang="zh-TW" sz="1200" dirty="0" smtClean="0"/>
              <a:t>[Text]: </a:t>
            </a:r>
            <a:r>
              <a:rPr lang="en-US" altLang="zh-TW" sz="1200" dirty="0" smtClean="0">
                <a:latin typeface="Helvetica" pitchFamily="34" charset="0"/>
                <a:ea typeface="Droid Sans" pitchFamily="34" charset="0"/>
                <a:cs typeface="Droid Sans" pitchFamily="34" charset="0"/>
                <a:sym typeface="Helvetica Neue" charset="0"/>
              </a:rPr>
              <a:t>Your setting changes will take effect after clicking the “Apply” button on the main page of your [device name].</a:t>
            </a:r>
            <a:endParaRPr lang="en-US" altLang="zh-TW" sz="1200" dirty="0"/>
          </a:p>
        </p:txBody>
      </p:sp>
      <p:sp>
        <p:nvSpPr>
          <p:cNvPr id="7" name="內容版面配置區 2"/>
          <p:cNvSpPr txBox="1">
            <a:spLocks/>
          </p:cNvSpPr>
          <p:nvPr/>
        </p:nvSpPr>
        <p:spPr>
          <a:xfrm>
            <a:off x="0" y="5256950"/>
            <a:ext cx="9144000" cy="7353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200" dirty="0" smtClean="0"/>
              <a:t>Any </a:t>
            </a:r>
            <a:r>
              <a:rPr lang="en-US" altLang="zh-TW" sz="1200" dirty="0"/>
              <a:t>thing changed first time, this dialog would popup to remind user</a:t>
            </a:r>
            <a:r>
              <a:rPr lang="en-US" altLang="zh-TW" sz="1200" dirty="0" smtClean="0"/>
              <a:t>.</a:t>
            </a:r>
          </a:p>
        </p:txBody>
      </p:sp>
      <p:sp>
        <p:nvSpPr>
          <p:cNvPr id="9" name="圓角矩形 8"/>
          <p:cNvSpPr/>
          <p:nvPr/>
        </p:nvSpPr>
        <p:spPr>
          <a:xfrm>
            <a:off x="8217980" y="2780928"/>
            <a:ext cx="885076" cy="796042"/>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Close the pop-up</a:t>
            </a:r>
            <a:endParaRPr lang="zh-TW" altLang="en-US" sz="1400" b="1" dirty="0">
              <a:solidFill>
                <a:schemeClr val="bg1"/>
              </a:solidFill>
            </a:endParaRPr>
          </a:p>
        </p:txBody>
      </p:sp>
      <p:cxnSp>
        <p:nvCxnSpPr>
          <p:cNvPr id="10" name="直線單箭頭接點 9"/>
          <p:cNvCxnSpPr/>
          <p:nvPr/>
        </p:nvCxnSpPr>
        <p:spPr>
          <a:xfrm>
            <a:off x="4788024" y="3178949"/>
            <a:ext cx="3429956" cy="790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400510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B1.3.4d Router: </a:t>
            </a:r>
            <a:r>
              <a:rPr lang="en-US" altLang="zh-TW" sz="2000" b="1" dirty="0"/>
              <a:t>warning(continue)</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6" cy="485925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Status</a:t>
            </a:r>
          </a:p>
        </p:txBody>
      </p:sp>
      <p:sp>
        <p:nvSpPr>
          <p:cNvPr id="5" name="內容版面配置區 2"/>
          <p:cNvSpPr txBox="1">
            <a:spLocks/>
          </p:cNvSpPr>
          <p:nvPr/>
        </p:nvSpPr>
        <p:spPr>
          <a:xfrm>
            <a:off x="0" y="6021288"/>
            <a:ext cx="9144000" cy="836712"/>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None/>
            </a:pPr>
            <a:r>
              <a:rPr lang="en-US" altLang="zh-TW" sz="1200" b="1" u="sng" dirty="0"/>
              <a:t>Content from PP</a:t>
            </a:r>
            <a:endParaRPr lang="en-US" altLang="zh-TW" sz="1200" dirty="0"/>
          </a:p>
          <a:p>
            <a:pPr marL="0" lvl="1" indent="0">
              <a:buNone/>
            </a:pPr>
            <a:r>
              <a:rPr lang="en-US" altLang="zh-TW" sz="1200" dirty="0" smtClean="0"/>
              <a:t>[</a:t>
            </a:r>
            <a:r>
              <a:rPr lang="en-US" altLang="zh-TW" sz="1200" dirty="0"/>
              <a:t>Text </a:t>
            </a:r>
            <a:r>
              <a:rPr lang="en-US" altLang="zh-TW" sz="1200" dirty="0" smtClean="0"/>
              <a:t>No.4]: It </a:t>
            </a:r>
            <a:r>
              <a:rPr lang="en-US" altLang="zh-TW" sz="1200" dirty="0"/>
              <a:t>will take 50 seconds to apply the settings.  Do you want to continue</a:t>
            </a:r>
            <a:r>
              <a:rPr lang="en-US" altLang="zh-TW" sz="1200" dirty="0" smtClean="0"/>
              <a:t>?</a:t>
            </a:r>
          </a:p>
          <a:p>
            <a:pPr marL="0" lvl="1" indent="0">
              <a:buNone/>
            </a:pPr>
            <a:r>
              <a:rPr lang="en-US" altLang="zh-TW" sz="1200" dirty="0" smtClean="0"/>
              <a:t>[</a:t>
            </a:r>
            <a:r>
              <a:rPr lang="en-US" altLang="zh-TW" sz="1200" dirty="0"/>
              <a:t>Text </a:t>
            </a:r>
            <a:r>
              <a:rPr lang="en-US" altLang="zh-TW" sz="1200" dirty="0" smtClean="0"/>
              <a:t>No.5]: </a:t>
            </a:r>
            <a:r>
              <a:rPr lang="en-US" altLang="zh-TW" sz="1200" dirty="0" smtClean="0">
                <a:latin typeface="Helvetica" pitchFamily="34" charset="0"/>
                <a:ea typeface="Droid Sans" pitchFamily="34" charset="0"/>
                <a:cs typeface="Droid Sans" pitchFamily="34" charset="0"/>
                <a:sym typeface="Helvetica Neue" charset="0"/>
              </a:rPr>
              <a:t>Your </a:t>
            </a:r>
            <a:r>
              <a:rPr lang="en-US" altLang="zh-TW" sz="1200" dirty="0">
                <a:latin typeface="Helvetica" pitchFamily="34" charset="0"/>
                <a:ea typeface="Droid Sans" pitchFamily="34" charset="0"/>
                <a:cs typeface="Droid Sans" pitchFamily="34" charset="0"/>
                <a:sym typeface="Helvetica Neue" charset="0"/>
              </a:rPr>
              <a:t>setting changes have not applied yet and will be cleared. Do you want to continue</a:t>
            </a:r>
            <a:r>
              <a:rPr lang="en-US" altLang="zh-TW" sz="1200" dirty="0" smtClean="0">
                <a:latin typeface="Helvetica" pitchFamily="34" charset="0"/>
                <a:ea typeface="Droid Sans" pitchFamily="34" charset="0"/>
                <a:cs typeface="Droid Sans" pitchFamily="34" charset="0"/>
                <a:sym typeface="Helvetica Neue" charset="0"/>
              </a:rPr>
              <a:t>?</a:t>
            </a:r>
            <a:endParaRPr lang="en-US" altLang="zh-TW" sz="1200" dirty="0"/>
          </a:p>
        </p:txBody>
      </p:sp>
      <p:sp>
        <p:nvSpPr>
          <p:cNvPr id="7" name="內容版面配置區 2"/>
          <p:cNvSpPr txBox="1">
            <a:spLocks/>
          </p:cNvSpPr>
          <p:nvPr/>
        </p:nvSpPr>
        <p:spPr>
          <a:xfrm>
            <a:off x="0" y="5256950"/>
            <a:ext cx="9144000" cy="7353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a:t>If “Tap Apply ” in B1.3.3, shows [text] no.4</a:t>
            </a:r>
            <a:endParaRPr lang="zh-TW" altLang="en-US" sz="1200" dirty="0"/>
          </a:p>
          <a:p>
            <a:pPr marL="228600" indent="-228600">
              <a:buFont typeface="Arial" pitchFamily="34" charset="0"/>
              <a:buAutoNum type="arabicPeriod"/>
            </a:pPr>
            <a:r>
              <a:rPr lang="en-US" altLang="zh-TW" sz="1200" dirty="0"/>
              <a:t>If “Tap Reset ” in B1.3.3, shows [text] no.5</a:t>
            </a:r>
            <a:endParaRPr lang="zh-TW" altLang="en-US" sz="1200" dirty="0"/>
          </a:p>
        </p:txBody>
      </p:sp>
    </p:spTree>
    <p:extLst>
      <p:ext uri="{BB962C8B-B14F-4D97-AF65-F5344CB8AC3E}">
        <p14:creationId xmlns:p14="http://schemas.microsoft.com/office/powerpoint/2010/main" val="30139378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B1.3.5a Router: connected device</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5" cy="485925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單箭頭接點 8"/>
          <p:cNvCxnSpPr/>
          <p:nvPr/>
        </p:nvCxnSpPr>
        <p:spPr>
          <a:xfrm flipH="1">
            <a:off x="861324" y="626374"/>
            <a:ext cx="2025464"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110182" y="45159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B1.3.1</a:t>
            </a:r>
            <a:endParaRPr lang="zh-TW" altLang="en-US" sz="1400" b="1" dirty="0">
              <a:solidFill>
                <a:schemeClr val="bg1"/>
              </a:solidFill>
            </a:endParaRPr>
          </a:p>
        </p:txBody>
      </p:sp>
      <p:sp>
        <p:nvSpPr>
          <p:cNvPr id="6" name="內容版面配置區 2"/>
          <p:cNvSpPr txBox="1">
            <a:spLocks/>
          </p:cNvSpPr>
          <p:nvPr/>
        </p:nvSpPr>
        <p:spPr>
          <a:xfrm>
            <a:off x="0" y="5256950"/>
            <a:ext cx="9144000" cy="7353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altLang="zh-TW" sz="1200" dirty="0"/>
              <a:t>When tap to enter a connected </a:t>
            </a:r>
            <a:r>
              <a:rPr lang="en-US" altLang="zh-TW" sz="1200" dirty="0" smtClean="0"/>
              <a:t>device. Tap </a:t>
            </a:r>
            <a:r>
              <a:rPr lang="en-US" altLang="zh-TW" sz="1200" dirty="0"/>
              <a:t>“Block this device” to block this device</a:t>
            </a:r>
          </a:p>
          <a:p>
            <a:pPr marL="228600" indent="-228600">
              <a:buFont typeface="+mj-lt"/>
              <a:buAutoNum type="arabicPeriod" startAt="2"/>
            </a:pPr>
            <a:r>
              <a:rPr lang="en-US" altLang="zh-TW" sz="1200" dirty="0"/>
              <a:t>When changing anything first time, a dialog would popup to warn user saving and reboot issue.</a:t>
            </a:r>
          </a:p>
          <a:p>
            <a:pPr marL="228600" indent="-228600">
              <a:buFont typeface="+mj-lt"/>
              <a:buAutoNum type="arabicPeriod" startAt="2"/>
            </a:pPr>
            <a:r>
              <a:rPr lang="en-US" altLang="zh-TW" sz="1200" dirty="0"/>
              <a:t>User can’t block the device they are using, if tap the device, remove block this  device button.</a:t>
            </a:r>
          </a:p>
        </p:txBody>
      </p:sp>
    </p:spTree>
    <p:extLst>
      <p:ext uri="{BB962C8B-B14F-4D97-AF65-F5344CB8AC3E}">
        <p14:creationId xmlns:p14="http://schemas.microsoft.com/office/powerpoint/2010/main" val="37139044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B1.3.5b Router: connected device</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2" y="406295"/>
            <a:ext cx="7199303" cy="485925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單箭頭接點 8"/>
          <p:cNvCxnSpPr/>
          <p:nvPr/>
        </p:nvCxnSpPr>
        <p:spPr>
          <a:xfrm flipH="1">
            <a:off x="861324" y="626374"/>
            <a:ext cx="2025464"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110182" y="45159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B1.3.1</a:t>
            </a:r>
            <a:endParaRPr lang="zh-TW" altLang="en-US" sz="1400" b="1" dirty="0">
              <a:solidFill>
                <a:schemeClr val="bg1"/>
              </a:solidFill>
            </a:endParaRPr>
          </a:p>
        </p:txBody>
      </p:sp>
      <p:sp>
        <p:nvSpPr>
          <p:cNvPr id="6" name="內容版面配置區 2"/>
          <p:cNvSpPr txBox="1">
            <a:spLocks/>
          </p:cNvSpPr>
          <p:nvPr/>
        </p:nvSpPr>
        <p:spPr>
          <a:xfrm>
            <a:off x="0" y="5256950"/>
            <a:ext cx="9144000" cy="16010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dirty="0" smtClean="0"/>
              <a:t>[ Action name ] = [ Block this device ]</a:t>
            </a:r>
          </a:p>
          <a:p>
            <a:pPr marL="228600" indent="-228600">
              <a:buFont typeface="+mj-lt"/>
              <a:buAutoNum type="arabicPeriod"/>
            </a:pPr>
            <a:r>
              <a:rPr lang="en-US" altLang="zh-TW" sz="1200" dirty="0" smtClean="0"/>
              <a:t>When </a:t>
            </a:r>
            <a:r>
              <a:rPr lang="en-US" altLang="zh-TW" sz="1200" dirty="0"/>
              <a:t>tap to enter a suspect </a:t>
            </a:r>
            <a:r>
              <a:rPr lang="en-US" altLang="zh-TW" sz="1200" dirty="0" smtClean="0"/>
              <a:t>device, tap </a:t>
            </a:r>
            <a:r>
              <a:rPr lang="en-US" altLang="zh-TW" sz="1200" dirty="0"/>
              <a:t>“Block this device” to block this device</a:t>
            </a:r>
          </a:p>
          <a:p>
            <a:pPr marL="228600" indent="-228600">
              <a:buFont typeface="+mj-lt"/>
              <a:buAutoNum type="arabicPeriod" startAt="2"/>
            </a:pPr>
            <a:r>
              <a:rPr lang="en-US" altLang="zh-TW" sz="1200" dirty="0"/>
              <a:t>When changing anything first time, a dialog would popup to warn user saving and reboot issue</a:t>
            </a:r>
            <a:r>
              <a:rPr lang="en-US" altLang="zh-TW" sz="1200" dirty="0" smtClean="0"/>
              <a:t>.</a:t>
            </a:r>
          </a:p>
          <a:p>
            <a:pPr marL="0" indent="0">
              <a:buNone/>
            </a:pPr>
            <a:r>
              <a:rPr lang="en-US" altLang="zh-TW" sz="1200" b="1" dirty="0"/>
              <a:t>[ Action name ] = [ </a:t>
            </a:r>
            <a:r>
              <a:rPr lang="en-US" altLang="zh-TW" sz="1200" b="1" dirty="0" smtClean="0"/>
              <a:t>Unblock </a:t>
            </a:r>
            <a:r>
              <a:rPr lang="en-US" altLang="zh-TW" sz="1200" b="1" dirty="0"/>
              <a:t>this device ]</a:t>
            </a:r>
          </a:p>
          <a:p>
            <a:pPr marL="228600" indent="-228600">
              <a:buFont typeface="+mj-lt"/>
              <a:buAutoNum type="arabicPeriod"/>
            </a:pPr>
            <a:r>
              <a:rPr lang="en-US" altLang="zh-TW" sz="1200" dirty="0"/>
              <a:t>When tap to enter a blocked </a:t>
            </a:r>
            <a:r>
              <a:rPr lang="en-US" altLang="zh-TW" sz="1200" dirty="0" smtClean="0"/>
              <a:t>device, tap </a:t>
            </a:r>
            <a:r>
              <a:rPr lang="en-US" altLang="zh-TW" sz="1200" dirty="0"/>
              <a:t>“Unblock this device” to unblock this device</a:t>
            </a:r>
          </a:p>
          <a:p>
            <a:pPr marL="228600" indent="-228600">
              <a:buFont typeface="Arial" pitchFamily="34" charset="0"/>
              <a:buAutoNum type="arabicPeriod"/>
            </a:pPr>
            <a:r>
              <a:rPr lang="en-US" altLang="zh-TW" sz="1200" dirty="0"/>
              <a:t>When changing anything first time, a dialog would popup to warn user saving and reboot issue.</a:t>
            </a:r>
          </a:p>
        </p:txBody>
      </p:sp>
    </p:spTree>
    <p:extLst>
      <p:ext uri="{BB962C8B-B14F-4D97-AF65-F5344CB8AC3E}">
        <p14:creationId xmlns:p14="http://schemas.microsoft.com/office/powerpoint/2010/main" val="10358560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92696"/>
            <a:ext cx="9144000" cy="5400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smtClean="0"/>
              <a:t>B2. Related Apps</a:t>
            </a:r>
            <a:endParaRPr lang="zh-TW" altLang="en-US" sz="4000" dirty="0"/>
          </a:p>
        </p:txBody>
      </p:sp>
    </p:spTree>
    <p:extLst>
      <p:ext uri="{BB962C8B-B14F-4D97-AF65-F5344CB8AC3E}">
        <p14:creationId xmlns:p14="http://schemas.microsoft.com/office/powerpoint/2010/main" val="9477621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B2.1 Router: Related Apps</a:t>
            </a:r>
            <a:endParaRPr lang="zh-TW" altLang="en-US" sz="20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0" y="406295"/>
            <a:ext cx="7199308" cy="485925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Related</a:t>
            </a:r>
          </a:p>
          <a:p>
            <a:pPr algn="ctr"/>
            <a:r>
              <a:rPr lang="en-US" altLang="zh-TW" sz="1400" dirty="0">
                <a:solidFill>
                  <a:schemeClr val="tx1"/>
                </a:solidFill>
              </a:rPr>
              <a:t>Apps</a:t>
            </a:r>
          </a:p>
        </p:txBody>
      </p:sp>
      <p:sp>
        <p:nvSpPr>
          <p:cNvPr id="10" name="內容版面配置區 2"/>
          <p:cNvSpPr txBox="1">
            <a:spLocks/>
          </p:cNvSpPr>
          <p:nvPr/>
        </p:nvSpPr>
        <p:spPr>
          <a:xfrm>
            <a:off x="0" y="5265548"/>
            <a:ext cx="4572000" cy="159245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200" dirty="0" smtClean="0"/>
              <a:t>There </a:t>
            </a:r>
            <a:r>
              <a:rPr lang="en-US" altLang="zh-TW" sz="1200" dirty="0"/>
              <a:t>should be three kinds of icon types for Apps: Existing App, Not Installed, Coming Soon.</a:t>
            </a:r>
          </a:p>
          <a:p>
            <a:pPr marL="228600" indent="-228600">
              <a:buFont typeface="Arial" pitchFamily="34" charset="0"/>
              <a:buAutoNum type="arabicPeriod"/>
            </a:pPr>
            <a:r>
              <a:rPr lang="en-US" altLang="zh-TW" sz="1200" dirty="0"/>
              <a:t>[Text2]: Show the App Name in “Existing App” and “Not Installed”; show the Coming Soon in the “Coming Soon</a:t>
            </a:r>
            <a:r>
              <a:rPr lang="en-US" altLang="zh-TW" sz="1200" dirty="0" smtClean="0"/>
              <a:t>”</a:t>
            </a:r>
          </a:p>
          <a:p>
            <a:pPr marL="228600" indent="-228600">
              <a:buFont typeface="Arial" pitchFamily="34" charset="0"/>
              <a:buAutoNum type="arabicPeriod"/>
            </a:pPr>
            <a:r>
              <a:rPr lang="en-US" altLang="zh-TW" sz="1200" dirty="0"/>
              <a:t>Tap app will confirm this app has already been downloaded or not.</a:t>
            </a:r>
          </a:p>
          <a:p>
            <a:pPr marL="228600" indent="-228600">
              <a:buAutoNum type="arabicParenBoth"/>
            </a:pPr>
            <a:r>
              <a:rPr lang="en-US" altLang="zh-TW" sz="1200" dirty="0"/>
              <a:t>If Already download: : open app and log in </a:t>
            </a:r>
            <a:r>
              <a:rPr lang="en-US" altLang="zh-TW" sz="1200" dirty="0" err="1"/>
              <a:t>mydlink</a:t>
            </a:r>
            <a:r>
              <a:rPr lang="en-US" altLang="zh-TW" sz="1200" dirty="0"/>
              <a:t> account automatically.</a:t>
            </a:r>
          </a:p>
          <a:p>
            <a:pPr marL="228600" indent="-228600">
              <a:buAutoNum type="arabicParenBoth"/>
            </a:pPr>
            <a:r>
              <a:rPr lang="en-US" altLang="zh-TW" sz="1200" dirty="0"/>
              <a:t>If Un-download: go to </a:t>
            </a:r>
            <a:r>
              <a:rPr lang="en-US" altLang="zh-TW" sz="1200" b="1" u="sng" dirty="0" smtClean="0"/>
              <a:t>2.4</a:t>
            </a:r>
            <a:endParaRPr lang="en-US" altLang="zh-TW" sz="1200" b="1" u="sng" dirty="0">
              <a:solidFill>
                <a:srgbClr val="00B050"/>
              </a:solidFill>
            </a:endParaRPr>
          </a:p>
        </p:txBody>
      </p:sp>
      <p:sp>
        <p:nvSpPr>
          <p:cNvPr id="11" name="內容版面配置區 2"/>
          <p:cNvSpPr txBox="1">
            <a:spLocks/>
          </p:cNvSpPr>
          <p:nvPr/>
        </p:nvSpPr>
        <p:spPr>
          <a:xfrm>
            <a:off x="4572000" y="6093296"/>
            <a:ext cx="4572000" cy="764704"/>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Font typeface="Arial" pitchFamily="34" charset="0"/>
              <a:buNone/>
            </a:pPr>
            <a:r>
              <a:rPr lang="en-US" altLang="zh-TW" sz="1200" dirty="0" smtClean="0"/>
              <a:t>[Text]: Following s are apps you can use to empower your </a:t>
            </a:r>
            <a:r>
              <a:rPr lang="en-US" altLang="zh-TW" sz="1200" dirty="0" err="1" smtClean="0"/>
              <a:t>mydlink</a:t>
            </a:r>
            <a:r>
              <a:rPr lang="en-US" altLang="zh-TW" sz="1200" dirty="0" smtClean="0"/>
              <a:t> products:</a:t>
            </a:r>
          </a:p>
        </p:txBody>
      </p:sp>
      <p:sp>
        <p:nvSpPr>
          <p:cNvPr id="12" name="內容版面配置區 2"/>
          <p:cNvSpPr txBox="1">
            <a:spLocks/>
          </p:cNvSpPr>
          <p:nvPr/>
        </p:nvSpPr>
        <p:spPr>
          <a:xfrm>
            <a:off x="4572000" y="5265548"/>
            <a:ext cx="4572000" cy="8277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4"/>
            </a:pPr>
            <a:r>
              <a:rPr lang="en-US" altLang="zh-TW" sz="1200" dirty="0"/>
              <a:t>The max number of apps in the list is 4, and apps are Align Center. The apps in the order after the first list are  putted from left to right</a:t>
            </a:r>
            <a:r>
              <a:rPr lang="en-US" altLang="zh-TW" sz="1200" dirty="0" smtClean="0"/>
              <a:t>.</a:t>
            </a:r>
            <a:endParaRPr lang="en-US" altLang="zh-TW" sz="1200" dirty="0"/>
          </a:p>
        </p:txBody>
      </p:sp>
    </p:spTree>
    <p:extLst>
      <p:ext uri="{BB962C8B-B14F-4D97-AF65-F5344CB8AC3E}">
        <p14:creationId xmlns:p14="http://schemas.microsoft.com/office/powerpoint/2010/main" val="1023638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92696"/>
            <a:ext cx="9144000" cy="5400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smtClean="0"/>
              <a:t>B3. Router Settings</a:t>
            </a:r>
            <a:endParaRPr lang="zh-TW" altLang="en-US" sz="4000" dirty="0"/>
          </a:p>
        </p:txBody>
      </p:sp>
    </p:spTree>
    <p:extLst>
      <p:ext uri="{BB962C8B-B14F-4D97-AF65-F5344CB8AC3E}">
        <p14:creationId xmlns:p14="http://schemas.microsoft.com/office/powerpoint/2010/main" val="36552634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B3.1.1 Router: Settings without dual-band</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0" y="406295"/>
            <a:ext cx="7199308" cy="485925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Settings</a:t>
            </a:r>
          </a:p>
        </p:txBody>
      </p:sp>
      <p:sp>
        <p:nvSpPr>
          <p:cNvPr id="5" name="內容版面配置區 2"/>
          <p:cNvSpPr txBox="1">
            <a:spLocks/>
          </p:cNvSpPr>
          <p:nvPr/>
        </p:nvSpPr>
        <p:spPr>
          <a:xfrm>
            <a:off x="0" y="5272026"/>
            <a:ext cx="9144000" cy="15859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altLang="zh-TW" sz="1200" dirty="0"/>
              <a:t>Appear only when Wireless </a:t>
            </a:r>
            <a:r>
              <a:rPr lang="en-US" altLang="zh-TW" sz="1200" dirty="0" smtClean="0"/>
              <a:t>enable and  no dual-band router.</a:t>
            </a:r>
            <a:endParaRPr lang="en-US" altLang="zh-TW" sz="1200" dirty="0"/>
          </a:p>
          <a:p>
            <a:pPr marL="228600" indent="-228600">
              <a:buFont typeface="+mj-lt"/>
              <a:buAutoNum type="arabicPeriod"/>
            </a:pPr>
            <a:r>
              <a:rPr lang="en-US" altLang="zh-TW" sz="1200" dirty="0" smtClean="0"/>
              <a:t>When </a:t>
            </a:r>
            <a:r>
              <a:rPr lang="en-US" altLang="zh-TW" sz="1200" dirty="0"/>
              <a:t>remote connection mode, all these settings would be </a:t>
            </a:r>
            <a:r>
              <a:rPr lang="en-US" altLang="zh-TW" sz="1200" dirty="0" smtClean="0"/>
              <a:t>disable.</a:t>
            </a:r>
          </a:p>
          <a:p>
            <a:pPr marL="228600" indent="-228600">
              <a:buFont typeface="+mj-lt"/>
              <a:buAutoNum type="arabicPeriod"/>
            </a:pPr>
            <a:r>
              <a:rPr lang="en-US" altLang="zh-TW" sz="1200" dirty="0" smtClean="0"/>
              <a:t>Tap </a:t>
            </a:r>
            <a:r>
              <a:rPr lang="en-US" altLang="zh-TW" sz="1200" dirty="0"/>
              <a:t>to edit enable/disable Wireless, edit network name(SSID), set Security </a:t>
            </a:r>
            <a:r>
              <a:rPr lang="en-US" altLang="zh-TW" sz="1200" dirty="0" smtClean="0"/>
              <a:t>Mode.</a:t>
            </a:r>
            <a:endParaRPr lang="en-US" altLang="zh-TW" sz="1200" dirty="0"/>
          </a:p>
          <a:p>
            <a:pPr marL="228600" indent="-228600">
              <a:buFont typeface="+mj-lt"/>
              <a:buAutoNum type="arabicPeriod"/>
            </a:pPr>
            <a:r>
              <a:rPr lang="en-US" altLang="zh-TW" sz="1200" dirty="0"/>
              <a:t>Wireless Network can not input Chinese</a:t>
            </a:r>
            <a:r>
              <a:rPr lang="en-US" altLang="zh-TW" sz="1200" dirty="0" smtClean="0"/>
              <a:t>.</a:t>
            </a:r>
          </a:p>
        </p:txBody>
      </p:sp>
      <p:sp>
        <p:nvSpPr>
          <p:cNvPr id="6" name="圓角矩形 5"/>
          <p:cNvSpPr/>
          <p:nvPr/>
        </p:nvSpPr>
        <p:spPr>
          <a:xfrm>
            <a:off x="8258924" y="1776770"/>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B3.2.1</a:t>
            </a:r>
            <a:endParaRPr lang="zh-TW" altLang="en-US" sz="1400" b="1" dirty="0">
              <a:solidFill>
                <a:schemeClr val="bg1"/>
              </a:solidFill>
            </a:endParaRPr>
          </a:p>
        </p:txBody>
      </p:sp>
      <p:cxnSp>
        <p:nvCxnSpPr>
          <p:cNvPr id="7" name="直線單箭頭接點 6"/>
          <p:cNvCxnSpPr/>
          <p:nvPr/>
        </p:nvCxnSpPr>
        <p:spPr>
          <a:xfrm>
            <a:off x="7596336" y="1962721"/>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8244410" y="2568858"/>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B3.3.1</a:t>
            </a:r>
            <a:endParaRPr lang="zh-TW" altLang="en-US" sz="1400" b="1" dirty="0">
              <a:solidFill>
                <a:schemeClr val="bg1"/>
              </a:solidFill>
            </a:endParaRPr>
          </a:p>
        </p:txBody>
      </p:sp>
      <p:cxnSp>
        <p:nvCxnSpPr>
          <p:cNvPr id="10" name="直線單箭頭接點 9"/>
          <p:cNvCxnSpPr/>
          <p:nvPr/>
        </p:nvCxnSpPr>
        <p:spPr>
          <a:xfrm>
            <a:off x="7581822" y="2754809"/>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8244410" y="3405658"/>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B3.4.1</a:t>
            </a:r>
            <a:endParaRPr lang="zh-TW" altLang="en-US" sz="1400" b="1" dirty="0">
              <a:solidFill>
                <a:schemeClr val="bg1"/>
              </a:solidFill>
            </a:endParaRPr>
          </a:p>
        </p:txBody>
      </p:sp>
      <p:cxnSp>
        <p:nvCxnSpPr>
          <p:cNvPr id="12" name="直線單箭頭接點 11"/>
          <p:cNvCxnSpPr/>
          <p:nvPr/>
        </p:nvCxnSpPr>
        <p:spPr>
          <a:xfrm>
            <a:off x="7581822" y="3591609"/>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236388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B3.1.2 </a:t>
            </a:r>
            <a:r>
              <a:rPr lang="en-US" altLang="zh-TW" sz="2000" b="1" dirty="0"/>
              <a:t>Router: Settings </a:t>
            </a:r>
            <a:r>
              <a:rPr lang="en-US" altLang="zh-TW" sz="2000" b="1" dirty="0" smtClean="0"/>
              <a:t>with dual-band</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6" cy="485925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Settings</a:t>
            </a:r>
          </a:p>
        </p:txBody>
      </p:sp>
      <p:sp>
        <p:nvSpPr>
          <p:cNvPr id="6" name="圓角矩形 5"/>
          <p:cNvSpPr/>
          <p:nvPr/>
        </p:nvSpPr>
        <p:spPr>
          <a:xfrm>
            <a:off x="8258924" y="1776770"/>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B3.2.1</a:t>
            </a:r>
            <a:endParaRPr lang="zh-TW" altLang="en-US" sz="1400" b="1" dirty="0">
              <a:solidFill>
                <a:schemeClr val="bg1"/>
              </a:solidFill>
            </a:endParaRPr>
          </a:p>
        </p:txBody>
      </p:sp>
      <p:cxnSp>
        <p:nvCxnSpPr>
          <p:cNvPr id="7" name="直線單箭頭接點 6"/>
          <p:cNvCxnSpPr/>
          <p:nvPr/>
        </p:nvCxnSpPr>
        <p:spPr>
          <a:xfrm>
            <a:off x="7596336" y="1962721"/>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8258924" y="3058400"/>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B3.2.1</a:t>
            </a:r>
            <a:endParaRPr lang="zh-TW" altLang="en-US" sz="1400" b="1" dirty="0">
              <a:solidFill>
                <a:schemeClr val="bg1"/>
              </a:solidFill>
            </a:endParaRPr>
          </a:p>
        </p:txBody>
      </p:sp>
      <p:cxnSp>
        <p:nvCxnSpPr>
          <p:cNvPr id="10" name="直線單箭頭接點 9"/>
          <p:cNvCxnSpPr/>
          <p:nvPr/>
        </p:nvCxnSpPr>
        <p:spPr>
          <a:xfrm>
            <a:off x="7596336" y="3244351"/>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8244410" y="3763966"/>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B3.3.1</a:t>
            </a:r>
            <a:endParaRPr lang="zh-TW" altLang="en-US" sz="1400" b="1" dirty="0">
              <a:solidFill>
                <a:schemeClr val="bg1"/>
              </a:solidFill>
            </a:endParaRPr>
          </a:p>
        </p:txBody>
      </p:sp>
      <p:cxnSp>
        <p:nvCxnSpPr>
          <p:cNvPr id="12" name="直線單箭頭接點 11"/>
          <p:cNvCxnSpPr/>
          <p:nvPr/>
        </p:nvCxnSpPr>
        <p:spPr>
          <a:xfrm>
            <a:off x="7581822" y="3949917"/>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8244410" y="4441066"/>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B3.4.1</a:t>
            </a:r>
            <a:endParaRPr lang="zh-TW" altLang="en-US" sz="1400" b="1" dirty="0">
              <a:solidFill>
                <a:schemeClr val="bg1"/>
              </a:solidFill>
            </a:endParaRPr>
          </a:p>
        </p:txBody>
      </p:sp>
      <p:cxnSp>
        <p:nvCxnSpPr>
          <p:cNvPr id="14" name="直線單箭頭接點 13"/>
          <p:cNvCxnSpPr/>
          <p:nvPr/>
        </p:nvCxnSpPr>
        <p:spPr>
          <a:xfrm>
            <a:off x="7581822" y="4627017"/>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7" name="內容版面配置區 2"/>
          <p:cNvSpPr txBox="1">
            <a:spLocks/>
          </p:cNvSpPr>
          <p:nvPr/>
        </p:nvSpPr>
        <p:spPr>
          <a:xfrm>
            <a:off x="0" y="5272026"/>
            <a:ext cx="9144000" cy="15859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altLang="zh-TW" sz="1200" dirty="0"/>
              <a:t>Appear only when Wireless </a:t>
            </a:r>
            <a:r>
              <a:rPr lang="en-US" altLang="zh-TW" sz="1200" dirty="0" smtClean="0"/>
              <a:t>enable and for dual-band router.</a:t>
            </a:r>
            <a:endParaRPr lang="en-US" altLang="zh-TW" sz="1200" dirty="0"/>
          </a:p>
          <a:p>
            <a:pPr marL="228600" indent="-228600">
              <a:buFont typeface="+mj-lt"/>
              <a:buAutoNum type="arabicPeriod"/>
            </a:pPr>
            <a:r>
              <a:rPr lang="en-US" altLang="zh-TW" sz="1200" dirty="0" smtClean="0"/>
              <a:t>When </a:t>
            </a:r>
            <a:r>
              <a:rPr lang="en-US" altLang="zh-TW" sz="1200" dirty="0"/>
              <a:t>remote connection mode, all these settings would be </a:t>
            </a:r>
            <a:r>
              <a:rPr lang="en-US" altLang="zh-TW" sz="1200" dirty="0" smtClean="0"/>
              <a:t>disable.</a:t>
            </a:r>
          </a:p>
          <a:p>
            <a:pPr marL="228600" indent="-228600">
              <a:buFont typeface="+mj-lt"/>
              <a:buAutoNum type="arabicPeriod"/>
            </a:pPr>
            <a:r>
              <a:rPr lang="en-US" altLang="zh-TW" sz="1200" dirty="0" smtClean="0"/>
              <a:t>Tap </a:t>
            </a:r>
            <a:r>
              <a:rPr lang="en-US" altLang="zh-TW" sz="1200" dirty="0"/>
              <a:t>to edit enable/disable Wireless, edit network name(SSID), set Security </a:t>
            </a:r>
            <a:r>
              <a:rPr lang="en-US" altLang="zh-TW" sz="1200" dirty="0" smtClean="0"/>
              <a:t>Mode.</a:t>
            </a:r>
            <a:endParaRPr lang="en-US" altLang="zh-TW" sz="1200" dirty="0"/>
          </a:p>
          <a:p>
            <a:pPr marL="228600" indent="-228600">
              <a:buFont typeface="+mj-lt"/>
              <a:buAutoNum type="arabicPeriod"/>
            </a:pPr>
            <a:r>
              <a:rPr lang="en-US" altLang="zh-TW" sz="1200" dirty="0"/>
              <a:t>Wireless Network can not input Chinese</a:t>
            </a:r>
            <a:r>
              <a:rPr lang="en-US" altLang="zh-TW" sz="1200" dirty="0" smtClean="0"/>
              <a:t>.</a:t>
            </a:r>
          </a:p>
        </p:txBody>
      </p:sp>
    </p:spTree>
    <p:extLst>
      <p:ext uri="{BB962C8B-B14F-4D97-AF65-F5344CB8AC3E}">
        <p14:creationId xmlns:p14="http://schemas.microsoft.com/office/powerpoint/2010/main" val="3667421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1.1c Entrance: Device List: Change Order</a:t>
            </a:r>
            <a:endParaRPr lang="zh-TW" altLang="en-US" sz="2000" b="1"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6" y="414048"/>
            <a:ext cx="7197411" cy="485797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單箭頭接點 17"/>
          <p:cNvCxnSpPr>
            <a:endCxn id="19" idx="3"/>
          </p:cNvCxnSpPr>
          <p:nvPr/>
        </p:nvCxnSpPr>
        <p:spPr>
          <a:xfrm flipH="1">
            <a:off x="792153" y="589624"/>
            <a:ext cx="251456" cy="8754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9" name="圓角矩形 18"/>
          <p:cNvSpPr/>
          <p:nvPr/>
        </p:nvSpPr>
        <p:spPr>
          <a:xfrm>
            <a:off x="128688" y="476672"/>
            <a:ext cx="663465"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1.1b</a:t>
            </a:r>
            <a:endParaRPr lang="zh-TW" altLang="en-US" sz="1600" b="1" dirty="0">
              <a:solidFill>
                <a:schemeClr val="bg1"/>
              </a:solidFill>
            </a:endParaRPr>
          </a:p>
        </p:txBody>
      </p:sp>
      <p:cxnSp>
        <p:nvCxnSpPr>
          <p:cNvPr id="20" name="直線單箭頭接點 19"/>
          <p:cNvCxnSpPr/>
          <p:nvPr/>
        </p:nvCxnSpPr>
        <p:spPr>
          <a:xfrm>
            <a:off x="2627784" y="620688"/>
            <a:ext cx="5688632"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4" name="矩形 23"/>
          <p:cNvSpPr/>
          <p:nvPr/>
        </p:nvSpPr>
        <p:spPr>
          <a:xfrm>
            <a:off x="57261" y="1710192"/>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tLang="zh-TW" sz="1200" dirty="0" smtClean="0"/>
          </a:p>
        </p:txBody>
      </p:sp>
      <p:cxnSp>
        <p:nvCxnSpPr>
          <p:cNvPr id="27" name="直線單箭頭接點 26"/>
          <p:cNvCxnSpPr>
            <a:stCxn id="24" idx="0"/>
          </p:cNvCxnSpPr>
          <p:nvPr/>
        </p:nvCxnSpPr>
        <p:spPr>
          <a:xfrm flipV="1">
            <a:off x="490182" y="1268760"/>
            <a:ext cx="2137602" cy="4414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2050"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17227" y="1750926"/>
            <a:ext cx="545910" cy="341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圓角矩形 30"/>
          <p:cNvSpPr/>
          <p:nvPr/>
        </p:nvSpPr>
        <p:spPr>
          <a:xfrm>
            <a:off x="8316416" y="463386"/>
            <a:ext cx="663465"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1.1b</a:t>
            </a:r>
            <a:endParaRPr lang="zh-TW" altLang="en-US" sz="1600" b="1" dirty="0">
              <a:solidFill>
                <a:schemeClr val="bg1"/>
              </a:solidFill>
            </a:endParaRPr>
          </a:p>
        </p:txBody>
      </p:sp>
      <p:sp>
        <p:nvSpPr>
          <p:cNvPr id="12" name="文字方塊 11"/>
          <p:cNvSpPr txBox="1"/>
          <p:nvPr/>
        </p:nvSpPr>
        <p:spPr>
          <a:xfrm>
            <a:off x="8170756" y="908720"/>
            <a:ext cx="968811" cy="1200329"/>
          </a:xfrm>
          <a:prstGeom prst="rect">
            <a:avLst/>
          </a:prstGeom>
          <a:noFill/>
        </p:spPr>
        <p:txBody>
          <a:bodyPr wrap="square" rtlCol="0">
            <a:spAutoFit/>
          </a:bodyPr>
          <a:lstStyle/>
          <a:p>
            <a:r>
              <a:rPr lang="en-US" altLang="zh-TW" sz="1200" b="1" u="sng" dirty="0" smtClean="0"/>
              <a:t>Done: </a:t>
            </a:r>
            <a:r>
              <a:rPr lang="en-US" altLang="zh-TW" sz="1200" dirty="0" smtClean="0"/>
              <a:t>Apply changes and return, </a:t>
            </a:r>
          </a:p>
          <a:p>
            <a:r>
              <a:rPr lang="en-US" altLang="zh-TW" sz="1200" dirty="0" smtClean="0"/>
              <a:t>If any change go to 1.1d</a:t>
            </a:r>
            <a:endParaRPr lang="zh-TW" altLang="en-US" sz="1200" dirty="0"/>
          </a:p>
        </p:txBody>
      </p:sp>
      <p:sp>
        <p:nvSpPr>
          <p:cNvPr id="32" name="文字方塊 31"/>
          <p:cNvSpPr txBox="1"/>
          <p:nvPr/>
        </p:nvSpPr>
        <p:spPr>
          <a:xfrm>
            <a:off x="76375" y="894330"/>
            <a:ext cx="792153" cy="461665"/>
          </a:xfrm>
          <a:prstGeom prst="rect">
            <a:avLst/>
          </a:prstGeom>
          <a:noFill/>
        </p:spPr>
        <p:txBody>
          <a:bodyPr wrap="square" rtlCol="0">
            <a:spAutoFit/>
          </a:bodyPr>
          <a:lstStyle/>
          <a:p>
            <a:r>
              <a:rPr lang="en-US" altLang="zh-TW" sz="1200" b="1" u="sng" dirty="0" smtClean="0"/>
              <a:t>Cancel: </a:t>
            </a:r>
            <a:r>
              <a:rPr lang="en-US" altLang="zh-TW" sz="1200" dirty="0" smtClean="0"/>
              <a:t>return</a:t>
            </a:r>
            <a:endParaRPr lang="zh-TW" altLang="en-US" sz="1200" dirty="0"/>
          </a:p>
        </p:txBody>
      </p:sp>
      <p:sp>
        <p:nvSpPr>
          <p:cNvPr id="15" name="內容版面配置區 2"/>
          <p:cNvSpPr>
            <a:spLocks noGrp="1"/>
          </p:cNvSpPr>
          <p:nvPr>
            <p:ph idx="1"/>
          </p:nvPr>
        </p:nvSpPr>
        <p:spPr>
          <a:xfrm>
            <a:off x="0" y="5257507"/>
            <a:ext cx="4572051" cy="1600493"/>
          </a:xfrm>
        </p:spPr>
        <p:txBody>
          <a:bodyPr>
            <a:normAutofit/>
          </a:bodyPr>
          <a:lstStyle/>
          <a:p>
            <a:pPr marL="228600" lvl="0" indent="-228600">
              <a:buFont typeface="+mj-lt"/>
              <a:buAutoNum type="arabicPeriod"/>
            </a:pPr>
            <a:r>
              <a:rPr lang="en-US" altLang="zh-TW" sz="1200" u="sng" dirty="0" smtClean="0"/>
              <a:t>Long </a:t>
            </a:r>
            <a:r>
              <a:rPr lang="en-US" altLang="zh-TW" sz="1200" u="sng" dirty="0"/>
              <a:t>press and drag </a:t>
            </a:r>
            <a:r>
              <a:rPr lang="en-US" altLang="zh-TW" sz="1200" u="sng" dirty="0" smtClean="0"/>
              <a:t>to </a:t>
            </a:r>
            <a:r>
              <a:rPr lang="en-US" altLang="zh-TW" sz="1200" u="sng" dirty="0"/>
              <a:t>change </a:t>
            </a:r>
            <a:r>
              <a:rPr lang="en-US" altLang="zh-TW" sz="1200" u="sng" dirty="0" smtClean="0"/>
              <a:t>order</a:t>
            </a:r>
            <a:r>
              <a:rPr lang="en-US" altLang="zh-TW" sz="1200" dirty="0" smtClean="0"/>
              <a:t>: </a:t>
            </a:r>
            <a:br>
              <a:rPr lang="en-US" altLang="zh-TW" sz="1200" dirty="0" smtClean="0"/>
            </a:br>
            <a:r>
              <a:rPr lang="en-US" altLang="zh-TW" sz="1200" dirty="0" smtClean="0"/>
              <a:t>The </a:t>
            </a:r>
            <a:r>
              <a:rPr lang="en-US" altLang="zh-TW" sz="1200" dirty="0"/>
              <a:t>device with long pressed can move up and down. And other device will move automatically to make space</a:t>
            </a:r>
            <a:r>
              <a:rPr lang="en-US" altLang="zh-TW" sz="1200" dirty="0" smtClean="0"/>
              <a:t>. And the </a:t>
            </a:r>
            <a:r>
              <a:rPr lang="en-US" altLang="zh-TW" sz="1200" dirty="0"/>
              <a:t>device with long pressed should be highlight</a:t>
            </a:r>
            <a:r>
              <a:rPr lang="en-US" altLang="zh-TW" sz="1200" dirty="0" smtClean="0"/>
              <a:t>.</a:t>
            </a:r>
          </a:p>
          <a:p>
            <a:pPr marL="228600" indent="-228600">
              <a:buFont typeface="+mj-lt"/>
              <a:buAutoNum type="arabicPeriod" startAt="2"/>
            </a:pPr>
            <a:r>
              <a:rPr lang="en-US" altLang="zh-TW" sz="1200" dirty="0"/>
              <a:t>Interaction about device list mode to change order mode:</a:t>
            </a:r>
          </a:p>
          <a:p>
            <a:pPr marL="228600" indent="-228600">
              <a:buAutoNum type="arabicParenBoth"/>
            </a:pPr>
            <a:r>
              <a:rPr lang="en-US" altLang="zh-TW" sz="1200" dirty="0"/>
              <a:t>Expand cancel and done button.</a:t>
            </a:r>
          </a:p>
          <a:p>
            <a:pPr marL="228600" indent="-228600">
              <a:buAutoNum type="arabicParenBoth"/>
            </a:pPr>
            <a:r>
              <a:rPr lang="en-US" altLang="zh-TW" sz="1200" dirty="0"/>
              <a:t>Change online/offline icon to haulage icon</a:t>
            </a:r>
            <a:r>
              <a:rPr lang="en-US" altLang="zh-TW" sz="1200" dirty="0" smtClean="0"/>
              <a:t>.</a:t>
            </a:r>
            <a:endParaRPr lang="en-US" altLang="zh-TW" sz="1200" dirty="0"/>
          </a:p>
        </p:txBody>
      </p:sp>
      <p:cxnSp>
        <p:nvCxnSpPr>
          <p:cNvPr id="17" name="直線單箭頭接點 16"/>
          <p:cNvCxnSpPr>
            <a:stCxn id="24" idx="2"/>
          </p:cNvCxnSpPr>
          <p:nvPr/>
        </p:nvCxnSpPr>
        <p:spPr>
          <a:xfrm>
            <a:off x="490182" y="2132855"/>
            <a:ext cx="0" cy="32403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1" name="內容版面配置區 2"/>
          <p:cNvSpPr txBox="1">
            <a:spLocks/>
          </p:cNvSpPr>
          <p:nvPr/>
        </p:nvSpPr>
        <p:spPr>
          <a:xfrm>
            <a:off x="4578249" y="5242993"/>
            <a:ext cx="4572051" cy="7608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3"/>
            </a:pPr>
            <a:r>
              <a:rPr lang="en-US" altLang="zh-TW" sz="1200" dirty="0"/>
              <a:t>If user no edit order in this page,</a:t>
            </a:r>
            <a:r>
              <a:rPr lang="zh-TW" altLang="en-US" sz="1200" dirty="0"/>
              <a:t> </a:t>
            </a:r>
            <a:r>
              <a:rPr lang="en-US" altLang="zh-TW" sz="1200" dirty="0"/>
              <a:t>tap done or cancel to back to device list page directly.</a:t>
            </a:r>
          </a:p>
          <a:p>
            <a:pPr marL="228600" indent="-228600">
              <a:buFont typeface="+mj-lt"/>
              <a:buAutoNum type="arabicPeriod" startAt="3"/>
            </a:pPr>
            <a:endParaRPr lang="en-US" altLang="zh-TW" sz="1200" dirty="0"/>
          </a:p>
        </p:txBody>
      </p:sp>
      <p:sp>
        <p:nvSpPr>
          <p:cNvPr id="22" name="內容版面配置區 2"/>
          <p:cNvSpPr txBox="1">
            <a:spLocks/>
          </p:cNvSpPr>
          <p:nvPr/>
        </p:nvSpPr>
        <p:spPr>
          <a:xfrm>
            <a:off x="4578248" y="6003872"/>
            <a:ext cx="4572051" cy="864096"/>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[title]: Change </a:t>
            </a:r>
            <a:r>
              <a:rPr lang="en-US" altLang="zh-TW" sz="1200" dirty="0"/>
              <a:t>L</a:t>
            </a:r>
            <a:r>
              <a:rPr lang="en-US" altLang="zh-TW" sz="1200" dirty="0" smtClean="0"/>
              <a:t>isting Order</a:t>
            </a:r>
          </a:p>
          <a:p>
            <a:pPr marL="0" indent="0">
              <a:buNone/>
            </a:pPr>
            <a:r>
              <a:rPr lang="en-US" altLang="zh-TW" sz="1200" dirty="0" smtClean="0"/>
              <a:t>[text]: Keep pressing over a device and move up and down to change listing order. </a:t>
            </a:r>
            <a:endParaRPr lang="en-US" altLang="zh-TW" sz="1200" dirty="0"/>
          </a:p>
        </p:txBody>
      </p:sp>
      <p:sp>
        <p:nvSpPr>
          <p:cNvPr id="3" name="文字方塊 2"/>
          <p:cNvSpPr txBox="1"/>
          <p:nvPr/>
        </p:nvSpPr>
        <p:spPr>
          <a:xfrm>
            <a:off x="5535400" y="2582908"/>
            <a:ext cx="736099" cy="369332"/>
          </a:xfrm>
          <a:prstGeom prst="rect">
            <a:avLst/>
          </a:prstGeom>
          <a:solidFill>
            <a:schemeClr val="bg1"/>
          </a:solidFill>
        </p:spPr>
        <p:txBody>
          <a:bodyPr wrap="none" rtlCol="0">
            <a:spAutoFit/>
          </a:bodyPr>
          <a:lstStyle/>
          <a:p>
            <a:r>
              <a:rPr lang="en-US" altLang="zh-TW" dirty="0" smtClean="0"/>
              <a:t>[Title]</a:t>
            </a:r>
            <a:endParaRPr lang="zh-TW" altLang="en-US" dirty="0"/>
          </a:p>
        </p:txBody>
      </p:sp>
    </p:spTree>
    <p:extLst>
      <p:ext uri="{BB962C8B-B14F-4D97-AF65-F5344CB8AC3E}">
        <p14:creationId xmlns:p14="http://schemas.microsoft.com/office/powerpoint/2010/main" val="163615978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B3.2.1 </a:t>
            </a:r>
            <a:r>
              <a:rPr lang="en-US" altLang="zh-TW" sz="2000" b="1" dirty="0"/>
              <a:t>Router: </a:t>
            </a:r>
            <a:r>
              <a:rPr lang="en-US" altLang="zh-TW" sz="2000" b="1" dirty="0" smtClean="0"/>
              <a:t>Settings: Security Mode</a:t>
            </a:r>
            <a:endParaRPr lang="zh-TW" altLang="en-US" sz="2000" b="1" dirty="0"/>
          </a:p>
        </p:txBody>
      </p:sp>
      <p:sp>
        <p:nvSpPr>
          <p:cNvPr id="5" name="內容版面配置區 2"/>
          <p:cNvSpPr txBox="1">
            <a:spLocks/>
          </p:cNvSpPr>
          <p:nvPr/>
        </p:nvSpPr>
        <p:spPr>
          <a:xfrm>
            <a:off x="0" y="5272026"/>
            <a:ext cx="9144000" cy="10953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altLang="zh-TW" sz="1200" dirty="0" smtClean="0"/>
              <a:t>“Disable”, “WEP”, “WPA/WPA2”: single choose, </a:t>
            </a:r>
            <a:r>
              <a:rPr lang="en-US" altLang="zh-TW" sz="1200" dirty="0"/>
              <a:t>When check mode that needs to set Key, slide to “Network Key” view </a:t>
            </a:r>
            <a:r>
              <a:rPr lang="en-US" altLang="zh-TW" sz="1200" dirty="0" smtClean="0"/>
              <a:t>automatically.</a:t>
            </a:r>
            <a:endParaRPr lang="en-US" altLang="zh-TW" sz="1200" dirty="0"/>
          </a:p>
          <a:p>
            <a:pPr marL="228600" indent="-228600">
              <a:buFont typeface="+mj-lt"/>
              <a:buAutoNum type="arabicPeriod"/>
            </a:pPr>
            <a:r>
              <a:rPr lang="en-US" altLang="zh-TW" sz="1200" dirty="0" smtClean="0"/>
              <a:t>“Wireless Password” is disappear </a:t>
            </a:r>
            <a:r>
              <a:rPr lang="en-US" altLang="zh-TW" sz="1200" dirty="0"/>
              <a:t>when Security Mode is </a:t>
            </a:r>
            <a:r>
              <a:rPr lang="en-US" altLang="zh-TW" sz="1200" dirty="0" smtClean="0"/>
              <a:t>Disable.</a:t>
            </a:r>
            <a:endParaRPr lang="en-US" altLang="zh-TW" sz="1200" dirty="0"/>
          </a:p>
        </p:txBody>
      </p:sp>
      <p:pic>
        <p:nvPicPr>
          <p:cNvPr id="11"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5" cy="4859250"/>
          </a:xfrm>
          <a:prstGeom prst="rect">
            <a:avLst/>
          </a:prstGeom>
          <a:noFill/>
          <a:extLst>
            <a:ext uri="{909E8E84-426E-40DD-AFC4-6F175D3DCCD1}">
              <a14:hiddenFill xmlns:a14="http://schemas.microsoft.com/office/drawing/2010/main">
                <a:solidFill>
                  <a:srgbClr val="FFFFFF"/>
                </a:solidFill>
              </a14:hiddenFill>
            </a:ext>
          </a:extLst>
        </p:spPr>
      </p:pic>
      <p:sp>
        <p:nvSpPr>
          <p:cNvPr id="9" name="圓角矩形 8"/>
          <p:cNvSpPr/>
          <p:nvPr/>
        </p:nvSpPr>
        <p:spPr>
          <a:xfrm>
            <a:off x="8258924" y="2151324"/>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B3.2.2</a:t>
            </a:r>
            <a:endParaRPr lang="zh-TW" altLang="en-US" sz="1400" b="1" dirty="0">
              <a:solidFill>
                <a:schemeClr val="bg1"/>
              </a:solidFill>
            </a:endParaRPr>
          </a:p>
        </p:txBody>
      </p:sp>
      <p:cxnSp>
        <p:nvCxnSpPr>
          <p:cNvPr id="10" name="直線單箭頭接點 9"/>
          <p:cNvCxnSpPr/>
          <p:nvPr/>
        </p:nvCxnSpPr>
        <p:spPr>
          <a:xfrm>
            <a:off x="7596336" y="2337275"/>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12" name="直線單箭頭接點 11"/>
          <p:cNvCxnSpPr/>
          <p:nvPr/>
        </p:nvCxnSpPr>
        <p:spPr>
          <a:xfrm flipH="1">
            <a:off x="861324" y="626374"/>
            <a:ext cx="2025464"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110182" y="45159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B3.1.2</a:t>
            </a:r>
            <a:endParaRPr lang="zh-TW" altLang="en-US" sz="1400" b="1" dirty="0">
              <a:solidFill>
                <a:schemeClr val="bg1"/>
              </a:solidFill>
            </a:endParaRPr>
          </a:p>
        </p:txBody>
      </p:sp>
    </p:spTree>
    <p:extLst>
      <p:ext uri="{BB962C8B-B14F-4D97-AF65-F5344CB8AC3E}">
        <p14:creationId xmlns:p14="http://schemas.microsoft.com/office/powerpoint/2010/main" val="33790364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B3.2.2 </a:t>
            </a:r>
            <a:r>
              <a:rPr lang="en-US" altLang="zh-TW" sz="2000" b="1" dirty="0"/>
              <a:t>Router: </a:t>
            </a:r>
            <a:r>
              <a:rPr lang="en-US" altLang="zh-TW" sz="2000" b="1" dirty="0" smtClean="0"/>
              <a:t>Settings: Security Mode: Network Key</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5" cy="4859250"/>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p:cNvSpPr txBox="1">
            <a:spLocks/>
          </p:cNvSpPr>
          <p:nvPr/>
        </p:nvSpPr>
        <p:spPr>
          <a:xfrm>
            <a:off x="0" y="5272026"/>
            <a:ext cx="9144000" cy="15859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altLang="zh-TW" sz="1200" dirty="0"/>
              <a:t>Wireless password </a:t>
            </a:r>
            <a:r>
              <a:rPr lang="en-US" altLang="zh-TW" sz="1200" dirty="0" smtClean="0"/>
              <a:t>wording: For  </a:t>
            </a:r>
            <a:r>
              <a:rPr lang="en-US" altLang="zh-TW" sz="1200" dirty="0"/>
              <a:t>WEP -&gt; 5 or 13 </a:t>
            </a:r>
            <a:r>
              <a:rPr lang="en-US" altLang="zh-TW" sz="1200" dirty="0" smtClean="0"/>
              <a:t>characters; For </a:t>
            </a:r>
            <a:r>
              <a:rPr lang="en-US" altLang="zh-TW" sz="1200" dirty="0"/>
              <a:t>WPA/WPA2 -&gt; 8~63 </a:t>
            </a:r>
            <a:r>
              <a:rPr lang="en-US" altLang="zh-TW" sz="1200" dirty="0" smtClean="0"/>
              <a:t>characters</a:t>
            </a:r>
          </a:p>
          <a:p>
            <a:pPr marL="228600" indent="-228600">
              <a:buFont typeface="+mj-lt"/>
              <a:buAutoNum type="arabicPeriod"/>
            </a:pPr>
            <a:r>
              <a:rPr lang="en-US" altLang="zh-TW" sz="1200" dirty="0" smtClean="0"/>
              <a:t>Without </a:t>
            </a:r>
            <a:r>
              <a:rPr lang="en-US" altLang="zh-TW" sz="1200" dirty="0"/>
              <a:t>preset </a:t>
            </a:r>
            <a:r>
              <a:rPr lang="en-US" altLang="zh-TW" sz="1200" dirty="0" smtClean="0"/>
              <a:t>password </a:t>
            </a:r>
            <a:r>
              <a:rPr lang="en-US" altLang="zh-TW" sz="1200" dirty="0"/>
              <a:t>value</a:t>
            </a:r>
            <a:br>
              <a:rPr lang="en-US" altLang="zh-TW" sz="1200" dirty="0"/>
            </a:br>
            <a:r>
              <a:rPr lang="en-US" altLang="zh-TW" sz="1200" dirty="0"/>
              <a:t>[Done] would be disable until password value is </a:t>
            </a:r>
            <a:r>
              <a:rPr lang="en-US" altLang="zh-TW" sz="1200" dirty="0" smtClean="0"/>
              <a:t>acceptable, </a:t>
            </a:r>
            <a:r>
              <a:rPr lang="en-US" altLang="zh-TW" sz="1200" dirty="0"/>
              <a:t>Enable only when format of Port input is </a:t>
            </a:r>
            <a:r>
              <a:rPr lang="en-US" altLang="zh-TW" sz="1200" dirty="0" smtClean="0"/>
              <a:t>acceptable</a:t>
            </a:r>
            <a:r>
              <a:rPr lang="en-US" altLang="zh-TW" sz="1200" dirty="0"/>
              <a:t/>
            </a:r>
            <a:br>
              <a:rPr lang="en-US" altLang="zh-TW" sz="1200" dirty="0"/>
            </a:br>
            <a:r>
              <a:rPr lang="en-US" altLang="zh-TW" sz="1200" dirty="0" smtClean="0"/>
              <a:t>[Cancel</a:t>
            </a:r>
            <a:r>
              <a:rPr lang="en-US" altLang="zh-TW" sz="1200" dirty="0"/>
              <a:t>] would also reset Security Mode to Disable value and slide to Security Mode view</a:t>
            </a:r>
          </a:p>
          <a:p>
            <a:pPr marL="228600" indent="-228600">
              <a:buFont typeface="+mj-lt"/>
              <a:buAutoNum type="arabicPeriod" startAt="3"/>
            </a:pPr>
            <a:r>
              <a:rPr lang="en-US" altLang="zh-TW" sz="1200" dirty="0" smtClean="0"/>
              <a:t>With </a:t>
            </a:r>
            <a:r>
              <a:rPr lang="en-US" altLang="zh-TW" sz="1200" dirty="0"/>
              <a:t>preset password value</a:t>
            </a:r>
            <a:br>
              <a:rPr lang="en-US" altLang="zh-TW" sz="1200" dirty="0"/>
            </a:br>
            <a:r>
              <a:rPr lang="en-US" altLang="zh-TW" sz="1200" dirty="0"/>
              <a:t>[Done] would only be enable when password value change and </a:t>
            </a:r>
            <a:r>
              <a:rPr lang="en-US" altLang="zh-TW" sz="1200" dirty="0" smtClean="0"/>
              <a:t>acceptable, </a:t>
            </a:r>
            <a:r>
              <a:rPr lang="en-US" altLang="zh-TW" sz="1200" dirty="0"/>
              <a:t>Enable only when format of Port input is </a:t>
            </a:r>
            <a:r>
              <a:rPr lang="en-US" altLang="zh-TW" sz="1200" dirty="0" smtClean="0"/>
              <a:t>acceptable</a:t>
            </a:r>
            <a:r>
              <a:rPr lang="en-US" altLang="zh-TW" sz="1200" dirty="0"/>
              <a:t/>
            </a:r>
            <a:br>
              <a:rPr lang="en-US" altLang="zh-TW" sz="1200" dirty="0"/>
            </a:br>
            <a:r>
              <a:rPr lang="en-US" altLang="zh-TW" sz="1200" dirty="0" smtClean="0"/>
              <a:t>[</a:t>
            </a:r>
            <a:r>
              <a:rPr lang="en-US" altLang="zh-TW" sz="1200" dirty="0"/>
              <a:t>Cancel] would also reset Security Mode to previous value and slide to Security Mode view</a:t>
            </a:r>
          </a:p>
        </p:txBody>
      </p:sp>
      <p:cxnSp>
        <p:nvCxnSpPr>
          <p:cNvPr id="6" name="直線單箭頭接點 5"/>
          <p:cNvCxnSpPr/>
          <p:nvPr/>
        </p:nvCxnSpPr>
        <p:spPr>
          <a:xfrm flipH="1">
            <a:off x="861324" y="626374"/>
            <a:ext cx="2025464"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110182" y="45159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B3.2.1</a:t>
            </a:r>
            <a:endParaRPr lang="zh-TW" altLang="en-US" sz="1400" b="1" dirty="0">
              <a:solidFill>
                <a:schemeClr val="bg1"/>
              </a:solidFill>
            </a:endParaRPr>
          </a:p>
        </p:txBody>
      </p:sp>
      <p:sp>
        <p:nvSpPr>
          <p:cNvPr id="8" name="圓角矩形 7"/>
          <p:cNvSpPr/>
          <p:nvPr/>
        </p:nvSpPr>
        <p:spPr>
          <a:xfrm>
            <a:off x="8286220" y="449376"/>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B3.2.1</a:t>
            </a:r>
            <a:endParaRPr lang="zh-TW" altLang="en-US" sz="1400" b="1" dirty="0">
              <a:solidFill>
                <a:schemeClr val="bg1"/>
              </a:solidFill>
            </a:endParaRPr>
          </a:p>
        </p:txBody>
      </p:sp>
      <p:cxnSp>
        <p:nvCxnSpPr>
          <p:cNvPr id="9" name="直線單箭頭接點 8"/>
          <p:cNvCxnSpPr/>
          <p:nvPr/>
        </p:nvCxnSpPr>
        <p:spPr>
          <a:xfrm>
            <a:off x="7954926" y="635327"/>
            <a:ext cx="33129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975746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B3.3.1 </a:t>
            </a:r>
            <a:r>
              <a:rPr lang="en-US" altLang="zh-TW" sz="2000" b="1" dirty="0"/>
              <a:t>Router: </a:t>
            </a:r>
            <a:r>
              <a:rPr lang="en-US" altLang="zh-TW" sz="2000" b="1" dirty="0" smtClean="0"/>
              <a:t>Settings: Event Notification</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5" cy="4859251"/>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p:cNvSpPr txBox="1">
            <a:spLocks/>
          </p:cNvSpPr>
          <p:nvPr/>
        </p:nvSpPr>
        <p:spPr>
          <a:xfrm>
            <a:off x="0" y="5272026"/>
            <a:ext cx="9144000" cy="10372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altLang="zh-TW" sz="1200" dirty="0"/>
              <a:t>Tap to check on/off event types for E-mail </a:t>
            </a:r>
            <a:r>
              <a:rPr lang="en-US" altLang="zh-TW" sz="1200" dirty="0" smtClean="0"/>
              <a:t>Notification.</a:t>
            </a:r>
            <a:endParaRPr lang="en-US" altLang="zh-TW" sz="1200" dirty="0"/>
          </a:p>
          <a:p>
            <a:pPr marL="228600" indent="-228600">
              <a:buFont typeface="+mj-lt"/>
              <a:buAutoNum type="arabicPeriod"/>
            </a:pPr>
            <a:r>
              <a:rPr lang="en-US" altLang="zh-TW" sz="1200" dirty="0"/>
              <a:t>When checking on without E-mail set before, slide to E-mail setting immediately.</a:t>
            </a:r>
          </a:p>
          <a:p>
            <a:pPr marL="228600" indent="-228600">
              <a:buFont typeface="+mj-lt"/>
              <a:buAutoNum type="arabicPeriod"/>
            </a:pPr>
            <a:r>
              <a:rPr lang="en-US" altLang="zh-TW" sz="1200" dirty="0"/>
              <a:t>When changing anything first time, a dialog would popup to warn user saving and reboot </a:t>
            </a:r>
            <a:r>
              <a:rPr lang="en-US" altLang="zh-TW" sz="1200" dirty="0" smtClean="0"/>
              <a:t>issue.</a:t>
            </a:r>
            <a:endParaRPr lang="en-US" altLang="zh-TW" sz="1200" dirty="0"/>
          </a:p>
        </p:txBody>
      </p:sp>
      <p:sp>
        <p:nvSpPr>
          <p:cNvPr id="9" name="圓角矩形 8"/>
          <p:cNvSpPr/>
          <p:nvPr/>
        </p:nvSpPr>
        <p:spPr>
          <a:xfrm>
            <a:off x="8258924" y="2568858"/>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B3.3.2</a:t>
            </a:r>
            <a:endParaRPr lang="zh-TW" altLang="en-US" sz="1400" b="1" dirty="0">
              <a:solidFill>
                <a:schemeClr val="bg1"/>
              </a:solidFill>
            </a:endParaRPr>
          </a:p>
        </p:txBody>
      </p:sp>
      <p:cxnSp>
        <p:nvCxnSpPr>
          <p:cNvPr id="10" name="直線單箭頭接點 9"/>
          <p:cNvCxnSpPr/>
          <p:nvPr/>
        </p:nvCxnSpPr>
        <p:spPr>
          <a:xfrm>
            <a:off x="7596336" y="2754809"/>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內容版面配置區 2"/>
          <p:cNvSpPr txBox="1">
            <a:spLocks/>
          </p:cNvSpPr>
          <p:nvPr/>
        </p:nvSpPr>
        <p:spPr>
          <a:xfrm>
            <a:off x="0" y="6309320"/>
            <a:ext cx="9144000" cy="548680"/>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 </a:t>
            </a:r>
            <a:r>
              <a:rPr lang="en-US" altLang="zh-TW" sz="1200" dirty="0" smtClean="0">
                <a:latin typeface="Helvetica Neue"/>
                <a:ea typeface="Droid Sans" pitchFamily="34" charset="0"/>
                <a:cs typeface="Droid Sans" pitchFamily="34" charset="0"/>
                <a:sym typeface="Helvetica Neue" charset="0"/>
              </a:rPr>
              <a:t>Set </a:t>
            </a:r>
            <a:r>
              <a:rPr lang="en-US" altLang="zh-TW" sz="1200" dirty="0">
                <a:latin typeface="Helvetica Neue"/>
                <a:ea typeface="Droid Sans" pitchFamily="34" charset="0"/>
                <a:cs typeface="Droid Sans" pitchFamily="34" charset="0"/>
                <a:sym typeface="Helvetica Neue" charset="0"/>
              </a:rPr>
              <a:t>up an e-mail to send </a:t>
            </a:r>
            <a:r>
              <a:rPr lang="en-US" altLang="zh-TW" sz="1200" dirty="0" smtClean="0">
                <a:latin typeface="Helvetica Neue"/>
                <a:ea typeface="Droid Sans" pitchFamily="34" charset="0"/>
                <a:cs typeface="Droid Sans" pitchFamily="34" charset="0"/>
                <a:sym typeface="Helvetica Neue" charset="0"/>
              </a:rPr>
              <a:t>notification</a:t>
            </a:r>
            <a:r>
              <a:rPr lang="en-US" altLang="zh-TW" sz="1200" dirty="0" smtClean="0"/>
              <a:t>:</a:t>
            </a:r>
          </a:p>
        </p:txBody>
      </p:sp>
      <p:cxnSp>
        <p:nvCxnSpPr>
          <p:cNvPr id="12" name="直線單箭頭接點 11"/>
          <p:cNvCxnSpPr/>
          <p:nvPr/>
        </p:nvCxnSpPr>
        <p:spPr>
          <a:xfrm flipH="1">
            <a:off x="861324" y="626374"/>
            <a:ext cx="2025464"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110182" y="45159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B3.1.2</a:t>
            </a:r>
            <a:endParaRPr lang="zh-TW" altLang="en-US" sz="1400" b="1" dirty="0">
              <a:solidFill>
                <a:schemeClr val="bg1"/>
              </a:solidFill>
            </a:endParaRPr>
          </a:p>
        </p:txBody>
      </p:sp>
    </p:spTree>
    <p:extLst>
      <p:ext uri="{BB962C8B-B14F-4D97-AF65-F5344CB8AC3E}">
        <p14:creationId xmlns:p14="http://schemas.microsoft.com/office/powerpoint/2010/main" val="39723556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B3.3.2 </a:t>
            </a:r>
            <a:r>
              <a:rPr lang="en-US" altLang="zh-TW" sz="2000" b="1" dirty="0"/>
              <a:t>Router: </a:t>
            </a:r>
            <a:r>
              <a:rPr lang="en-US" altLang="zh-TW" sz="2000" b="1" dirty="0" smtClean="0"/>
              <a:t>Settings: Event Notification: Email warning</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5" cy="4859250"/>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p:cNvSpPr txBox="1">
            <a:spLocks/>
          </p:cNvSpPr>
          <p:nvPr/>
        </p:nvSpPr>
        <p:spPr>
          <a:xfrm>
            <a:off x="0" y="5272026"/>
            <a:ext cx="9144000" cy="10372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altLang="zh-TW" sz="1200" dirty="0" smtClean="0"/>
              <a:t>The popup fade </a:t>
            </a:r>
            <a:r>
              <a:rPr lang="en-US" altLang="zh-TW" sz="1200" dirty="0"/>
              <a:t>out after 3 seconds or any </a:t>
            </a:r>
            <a:r>
              <a:rPr lang="en-US" altLang="zh-TW" sz="1200" dirty="0" smtClean="0"/>
              <a:t>tap</a:t>
            </a:r>
            <a:r>
              <a:rPr lang="en-US" altLang="zh-TW" sz="1200" dirty="0"/>
              <a:t> </a:t>
            </a:r>
            <a:r>
              <a:rPr lang="en-US" altLang="zh-TW" sz="1200" dirty="0" smtClean="0"/>
              <a:t>automatically, then go to B3.3.3</a:t>
            </a:r>
          </a:p>
          <a:p>
            <a:pPr marL="228600" indent="-228600">
              <a:buFont typeface="+mj-lt"/>
              <a:buAutoNum type="arabicPeriod"/>
            </a:pPr>
            <a:endParaRPr lang="zh-TW" altLang="en-US" sz="1200" dirty="0"/>
          </a:p>
        </p:txBody>
      </p:sp>
      <p:sp>
        <p:nvSpPr>
          <p:cNvPr id="8" name="內容版面配置區 2"/>
          <p:cNvSpPr txBox="1">
            <a:spLocks/>
          </p:cNvSpPr>
          <p:nvPr/>
        </p:nvSpPr>
        <p:spPr>
          <a:xfrm>
            <a:off x="0" y="6309320"/>
            <a:ext cx="9144000" cy="548680"/>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 Please </a:t>
            </a:r>
            <a:r>
              <a:rPr lang="en-US" altLang="zh-TW" sz="1200" dirty="0"/>
              <a:t>fulfill the e-mail setting for sending </a:t>
            </a:r>
            <a:r>
              <a:rPr lang="en-US" altLang="zh-TW" sz="1200" dirty="0" smtClean="0"/>
              <a:t>notification.</a:t>
            </a:r>
          </a:p>
        </p:txBody>
      </p:sp>
      <p:cxnSp>
        <p:nvCxnSpPr>
          <p:cNvPr id="6" name="直線單箭頭接點 5"/>
          <p:cNvCxnSpPr/>
          <p:nvPr/>
        </p:nvCxnSpPr>
        <p:spPr>
          <a:xfrm flipH="1">
            <a:off x="861324" y="626374"/>
            <a:ext cx="2025464"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110182" y="45159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B3.3.1</a:t>
            </a:r>
            <a:endParaRPr lang="zh-TW" altLang="en-US" sz="1400" b="1" dirty="0">
              <a:solidFill>
                <a:schemeClr val="bg1"/>
              </a:solidFill>
            </a:endParaRPr>
          </a:p>
        </p:txBody>
      </p:sp>
      <p:sp>
        <p:nvSpPr>
          <p:cNvPr id="10" name="圓角矩形 9"/>
          <p:cNvSpPr/>
          <p:nvPr/>
        </p:nvSpPr>
        <p:spPr>
          <a:xfrm>
            <a:off x="8311932" y="450168"/>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B3.3.2</a:t>
            </a:r>
            <a:endParaRPr lang="zh-TW" altLang="en-US" sz="1400" b="1" dirty="0">
              <a:solidFill>
                <a:schemeClr val="bg1"/>
              </a:solidFill>
            </a:endParaRPr>
          </a:p>
        </p:txBody>
      </p:sp>
      <p:cxnSp>
        <p:nvCxnSpPr>
          <p:cNvPr id="11" name="直線單箭頭接點 10"/>
          <p:cNvCxnSpPr/>
          <p:nvPr/>
        </p:nvCxnSpPr>
        <p:spPr>
          <a:xfrm>
            <a:off x="8028384" y="636119"/>
            <a:ext cx="28354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06997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B3.3.3 </a:t>
            </a:r>
            <a:r>
              <a:rPr lang="en-US" altLang="zh-TW" sz="2000" b="1" dirty="0"/>
              <a:t>Router: </a:t>
            </a:r>
            <a:r>
              <a:rPr lang="en-US" altLang="zh-TW" sz="2000" b="1" dirty="0" smtClean="0"/>
              <a:t>Settings: Event Notification</a:t>
            </a:r>
            <a:r>
              <a:rPr lang="en-US" altLang="zh-TW" sz="2000" b="1" dirty="0"/>
              <a:t>: </a:t>
            </a:r>
            <a:r>
              <a:rPr lang="en-US" altLang="zh-TW" sz="2000" b="1" dirty="0" smtClean="0"/>
              <a:t>Email: case1</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2" y="406295"/>
            <a:ext cx="7199303" cy="4859250"/>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p:cNvSpPr txBox="1">
            <a:spLocks/>
          </p:cNvSpPr>
          <p:nvPr/>
        </p:nvSpPr>
        <p:spPr>
          <a:xfrm>
            <a:off x="0" y="5272025"/>
            <a:ext cx="9144000" cy="10372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altLang="zh-TW" sz="1200" dirty="0" smtClean="0"/>
              <a:t>“Done”: Enable </a:t>
            </a:r>
            <a:r>
              <a:rPr lang="en-US" altLang="zh-TW" sz="1200" dirty="0"/>
              <a:t>only when format of E-mail input is </a:t>
            </a:r>
            <a:r>
              <a:rPr lang="en-US" altLang="zh-TW" sz="1200" dirty="0" smtClean="0"/>
              <a:t>acceptable and necessary </a:t>
            </a:r>
            <a:r>
              <a:rPr lang="en-US" altLang="zh-TW" sz="1200" dirty="0"/>
              <a:t>forms are all </a:t>
            </a:r>
            <a:r>
              <a:rPr lang="en-US" altLang="zh-TW" sz="1200" dirty="0" smtClean="0"/>
              <a:t>filled.</a:t>
            </a:r>
          </a:p>
          <a:p>
            <a:pPr marL="228600" indent="-228600">
              <a:buFont typeface="+mj-lt"/>
              <a:buAutoNum type="arabicPeriod"/>
            </a:pPr>
            <a:r>
              <a:rPr lang="en-US" altLang="zh-TW" sz="1200" dirty="0" smtClean="0"/>
              <a:t>“Cancel”: Back </a:t>
            </a:r>
            <a:r>
              <a:rPr lang="en-US" altLang="zh-TW" sz="1200" dirty="0"/>
              <a:t>to Notification Settings and also cancel the E-mail Types if no e-mail set before</a:t>
            </a:r>
          </a:p>
          <a:p>
            <a:pPr marL="228600" indent="-228600">
              <a:buAutoNum type="arabicPeriod"/>
            </a:pPr>
            <a:r>
              <a:rPr lang="en-US" altLang="zh-TW" sz="1200" dirty="0" smtClean="0"/>
              <a:t>When </a:t>
            </a:r>
            <a:r>
              <a:rPr lang="en-US" altLang="zh-TW" sz="1200" dirty="0"/>
              <a:t>changing anything first time, a dialog would popup to warn user saving and reboot </a:t>
            </a:r>
            <a:r>
              <a:rPr lang="en-US" altLang="zh-TW" sz="1200" dirty="0" smtClean="0"/>
              <a:t>issue</a:t>
            </a:r>
          </a:p>
          <a:p>
            <a:pPr marL="228600" indent="-228600">
              <a:buAutoNum type="arabicPeriod"/>
            </a:pPr>
            <a:r>
              <a:rPr lang="en-US" altLang="zh-TW" sz="1200" dirty="0" smtClean="0"/>
              <a:t>Test </a:t>
            </a:r>
            <a:r>
              <a:rPr lang="en-US" altLang="zh-TW" sz="1200" dirty="0"/>
              <a:t>button should be enable only </a:t>
            </a:r>
            <a:r>
              <a:rPr lang="en-US" altLang="zh-TW" sz="1200" dirty="0" smtClean="0"/>
              <a:t>when necessary </a:t>
            </a:r>
            <a:r>
              <a:rPr lang="en-US" altLang="zh-TW" sz="1200" dirty="0"/>
              <a:t>forms are all filled.</a:t>
            </a:r>
          </a:p>
          <a:p>
            <a:pPr marL="228600" indent="-228600">
              <a:buFont typeface="+mj-lt"/>
              <a:buAutoNum type="arabicPeriod"/>
            </a:pPr>
            <a:endParaRPr lang="zh-TW" altLang="en-US" sz="1200" dirty="0"/>
          </a:p>
          <a:p>
            <a:pPr marL="228600" indent="-228600">
              <a:buFont typeface="+mj-lt"/>
              <a:buAutoNum type="arabicPeriod"/>
            </a:pPr>
            <a:endParaRPr lang="en-US" altLang="zh-TW" sz="1200" dirty="0"/>
          </a:p>
        </p:txBody>
      </p:sp>
      <p:sp>
        <p:nvSpPr>
          <p:cNvPr id="9" name="圓角矩形 8"/>
          <p:cNvSpPr/>
          <p:nvPr/>
        </p:nvSpPr>
        <p:spPr>
          <a:xfrm>
            <a:off x="8258924" y="1023708"/>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B3.3.4</a:t>
            </a:r>
            <a:endParaRPr lang="zh-TW" altLang="en-US" sz="1400" b="1" dirty="0">
              <a:solidFill>
                <a:schemeClr val="bg1"/>
              </a:solidFill>
            </a:endParaRPr>
          </a:p>
        </p:txBody>
      </p:sp>
      <p:cxnSp>
        <p:nvCxnSpPr>
          <p:cNvPr id="10" name="直線單箭頭接點 9"/>
          <p:cNvCxnSpPr/>
          <p:nvPr/>
        </p:nvCxnSpPr>
        <p:spPr>
          <a:xfrm>
            <a:off x="7596336" y="1209659"/>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內容版面配置區 2"/>
          <p:cNvSpPr txBox="1">
            <a:spLocks/>
          </p:cNvSpPr>
          <p:nvPr/>
        </p:nvSpPr>
        <p:spPr>
          <a:xfrm>
            <a:off x="0" y="6309320"/>
            <a:ext cx="9144000" cy="548680"/>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a:t>
            </a:r>
            <a:r>
              <a:rPr lang="en-US" altLang="zh-TW" sz="1200" dirty="0" smtClean="0"/>
              <a:t>]: </a:t>
            </a:r>
            <a:r>
              <a:rPr lang="en-US" altLang="zh-TW" sz="1200" dirty="0" smtClean="0">
                <a:sym typeface="Helvetica Neue" charset="0"/>
              </a:rPr>
              <a:t>The </a:t>
            </a:r>
            <a:r>
              <a:rPr lang="en-US" altLang="zh-TW" sz="1200" dirty="0">
                <a:sym typeface="Helvetica Neue" charset="0"/>
              </a:rPr>
              <a:t>notification will be sent to your </a:t>
            </a:r>
            <a:r>
              <a:rPr lang="en-US" altLang="zh-TW" sz="1200" dirty="0" err="1">
                <a:sym typeface="Helvetica Neue" charset="0"/>
              </a:rPr>
              <a:t>mydlink</a:t>
            </a:r>
            <a:r>
              <a:rPr lang="en-US" altLang="zh-TW" sz="1200" dirty="0">
                <a:sym typeface="Helvetica Neue" charset="0"/>
              </a:rPr>
              <a:t> registered e-mail </a:t>
            </a:r>
            <a:r>
              <a:rPr lang="en-US" altLang="zh-TW" sz="1200" dirty="0" smtClean="0">
                <a:sym typeface="Helvetica Neue" charset="0"/>
              </a:rPr>
              <a:t>address.</a:t>
            </a:r>
            <a:endParaRPr lang="en-US" altLang="zh-TW" sz="1200" dirty="0"/>
          </a:p>
        </p:txBody>
      </p:sp>
      <p:cxnSp>
        <p:nvCxnSpPr>
          <p:cNvPr id="8" name="直線單箭頭接點 7"/>
          <p:cNvCxnSpPr/>
          <p:nvPr/>
        </p:nvCxnSpPr>
        <p:spPr>
          <a:xfrm flipH="1">
            <a:off x="861324" y="626374"/>
            <a:ext cx="2025464"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110182" y="45159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B3.3.1</a:t>
            </a:r>
            <a:endParaRPr lang="zh-TW" altLang="en-US" sz="1400" b="1" dirty="0">
              <a:solidFill>
                <a:schemeClr val="bg1"/>
              </a:solidFill>
            </a:endParaRPr>
          </a:p>
        </p:txBody>
      </p:sp>
      <p:sp>
        <p:nvSpPr>
          <p:cNvPr id="13" name="圓角矩形 12"/>
          <p:cNvSpPr/>
          <p:nvPr/>
        </p:nvSpPr>
        <p:spPr>
          <a:xfrm>
            <a:off x="8311932" y="450168"/>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B3.3.2</a:t>
            </a:r>
            <a:endParaRPr lang="zh-TW" altLang="en-US" sz="1400" b="1" dirty="0">
              <a:solidFill>
                <a:schemeClr val="bg1"/>
              </a:solidFill>
            </a:endParaRPr>
          </a:p>
        </p:txBody>
      </p:sp>
      <p:cxnSp>
        <p:nvCxnSpPr>
          <p:cNvPr id="14" name="直線單箭頭接點 13"/>
          <p:cNvCxnSpPr/>
          <p:nvPr/>
        </p:nvCxnSpPr>
        <p:spPr>
          <a:xfrm>
            <a:off x="8028384" y="636119"/>
            <a:ext cx="28354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5" name="圓角矩形 14"/>
          <p:cNvSpPr/>
          <p:nvPr/>
        </p:nvSpPr>
        <p:spPr>
          <a:xfrm>
            <a:off x="8215944" y="2496850"/>
            <a:ext cx="88507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B3.3.6b</a:t>
            </a:r>
            <a:endParaRPr lang="zh-TW" altLang="en-US" sz="1400" b="1" dirty="0">
              <a:solidFill>
                <a:schemeClr val="bg1"/>
              </a:solidFill>
            </a:endParaRPr>
          </a:p>
        </p:txBody>
      </p:sp>
      <p:cxnSp>
        <p:nvCxnSpPr>
          <p:cNvPr id="16" name="直線單箭頭接點 15"/>
          <p:cNvCxnSpPr/>
          <p:nvPr/>
        </p:nvCxnSpPr>
        <p:spPr>
          <a:xfrm>
            <a:off x="7553356" y="2682801"/>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500801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B3.3.4 </a:t>
            </a:r>
            <a:r>
              <a:rPr lang="en-US" altLang="zh-TW" sz="2000" b="1" dirty="0"/>
              <a:t>Router: </a:t>
            </a:r>
            <a:r>
              <a:rPr lang="en-US" altLang="zh-TW" sz="2000" b="1" dirty="0" smtClean="0"/>
              <a:t>Settings: Event Notification</a:t>
            </a:r>
            <a:r>
              <a:rPr lang="en-US" altLang="zh-TW" sz="2000" b="1" dirty="0"/>
              <a:t>: </a:t>
            </a:r>
            <a:r>
              <a:rPr lang="en-US" altLang="zh-TW" sz="2000" b="1" dirty="0" smtClean="0"/>
              <a:t>Email: Email service</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2" y="406295"/>
            <a:ext cx="7199303" cy="4859249"/>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p:cNvSpPr txBox="1">
            <a:spLocks/>
          </p:cNvSpPr>
          <p:nvPr/>
        </p:nvSpPr>
        <p:spPr>
          <a:xfrm>
            <a:off x="0" y="5272025"/>
            <a:ext cx="9008030" cy="15859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altLang="zh-TW" sz="1200" dirty="0" smtClean="0"/>
              <a:t>The items in the email service is single selection.</a:t>
            </a:r>
          </a:p>
          <a:p>
            <a:pPr marL="228600" indent="-228600">
              <a:buFont typeface="+mj-lt"/>
              <a:buAutoNum type="arabicPeriod"/>
            </a:pPr>
            <a:r>
              <a:rPr lang="en-US" altLang="zh-TW" sz="1200" dirty="0" smtClean="0"/>
              <a:t>The items are: Gmail, Hotmail, 126, 139, 163, QQ, </a:t>
            </a:r>
            <a:r>
              <a:rPr lang="en-US" altLang="zh-TW" sz="1200" dirty="0" err="1" smtClean="0"/>
              <a:t>Sina</a:t>
            </a:r>
            <a:r>
              <a:rPr lang="en-US" altLang="zh-TW" sz="1200" dirty="0" smtClean="0"/>
              <a:t>, </a:t>
            </a:r>
            <a:r>
              <a:rPr lang="en-US" altLang="zh-TW" sz="1200" dirty="0" err="1" smtClean="0"/>
              <a:t>Sohu</a:t>
            </a:r>
            <a:r>
              <a:rPr lang="en-US" altLang="zh-TW" sz="1200" dirty="0" smtClean="0"/>
              <a:t>, </a:t>
            </a:r>
            <a:r>
              <a:rPr lang="en-US" altLang="zh-TW" sz="1200" dirty="0" err="1" smtClean="0"/>
              <a:t>Sogou</a:t>
            </a:r>
            <a:r>
              <a:rPr lang="en-US" altLang="zh-TW" sz="1200" dirty="0" smtClean="0"/>
              <a:t>, Other</a:t>
            </a:r>
            <a:endParaRPr lang="en-US" altLang="zh-TW" sz="1200" dirty="0"/>
          </a:p>
        </p:txBody>
      </p:sp>
      <p:cxnSp>
        <p:nvCxnSpPr>
          <p:cNvPr id="8" name="直線單箭頭接點 7"/>
          <p:cNvCxnSpPr/>
          <p:nvPr/>
        </p:nvCxnSpPr>
        <p:spPr>
          <a:xfrm flipH="1">
            <a:off x="861324" y="626374"/>
            <a:ext cx="2025464"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110182" y="45159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B3.3.3</a:t>
            </a:r>
            <a:endParaRPr lang="zh-TW" altLang="en-US" sz="1400" b="1" dirty="0">
              <a:solidFill>
                <a:schemeClr val="bg1"/>
              </a:solidFill>
            </a:endParaRPr>
          </a:p>
        </p:txBody>
      </p:sp>
    </p:spTree>
    <p:extLst>
      <p:ext uri="{BB962C8B-B14F-4D97-AF65-F5344CB8AC3E}">
        <p14:creationId xmlns:p14="http://schemas.microsoft.com/office/powerpoint/2010/main" val="30031975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B3.3.5 </a:t>
            </a:r>
            <a:r>
              <a:rPr lang="en-US" altLang="zh-TW" sz="2000" b="1" dirty="0"/>
              <a:t>Router: </a:t>
            </a:r>
            <a:r>
              <a:rPr lang="en-US" altLang="zh-TW" sz="2000" b="1" dirty="0" smtClean="0"/>
              <a:t>Settings: Event Notification</a:t>
            </a:r>
            <a:r>
              <a:rPr lang="en-US" altLang="zh-TW" sz="2000" b="1" dirty="0"/>
              <a:t>: </a:t>
            </a:r>
            <a:r>
              <a:rPr lang="en-US" altLang="zh-TW" sz="2000" b="1" dirty="0" smtClean="0"/>
              <a:t>Email</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2" y="406295"/>
            <a:ext cx="7199302" cy="4859249"/>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p:cNvSpPr txBox="1">
            <a:spLocks/>
          </p:cNvSpPr>
          <p:nvPr/>
        </p:nvSpPr>
        <p:spPr>
          <a:xfrm>
            <a:off x="0" y="5272025"/>
            <a:ext cx="4504015" cy="9652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altLang="zh-TW" sz="1200" dirty="0" smtClean="0"/>
              <a:t>“Cancel” </a:t>
            </a:r>
            <a:r>
              <a:rPr lang="en-US" altLang="zh-TW" sz="1200" dirty="0"/>
              <a:t>button would reset this E-mail notification type into previous value and slide to Event Notification Settings view</a:t>
            </a:r>
            <a:r>
              <a:rPr lang="en-US" altLang="zh-TW" sz="1200" dirty="0" smtClean="0"/>
              <a:t>.</a:t>
            </a:r>
          </a:p>
          <a:p>
            <a:pPr marL="228600" indent="-228600">
              <a:buAutoNum type="arabicPeriod"/>
            </a:pPr>
            <a:r>
              <a:rPr lang="en-US" altLang="zh-TW" sz="1200" dirty="0"/>
              <a:t>When user tap to E-mail which had set before, it would slide to the setting view with value</a:t>
            </a:r>
            <a:r>
              <a:rPr lang="en-US" altLang="zh-TW" sz="1200" dirty="0" smtClean="0"/>
              <a:t>.</a:t>
            </a:r>
            <a:endParaRPr lang="en-US" altLang="zh-TW" sz="1200" dirty="0"/>
          </a:p>
        </p:txBody>
      </p:sp>
      <p:sp>
        <p:nvSpPr>
          <p:cNvPr id="9" name="圓角矩形 8"/>
          <p:cNvSpPr/>
          <p:nvPr/>
        </p:nvSpPr>
        <p:spPr>
          <a:xfrm>
            <a:off x="8258924" y="1023708"/>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B3.3.4</a:t>
            </a:r>
            <a:endParaRPr lang="zh-TW" altLang="en-US" sz="1400" b="1" dirty="0">
              <a:solidFill>
                <a:schemeClr val="bg1"/>
              </a:solidFill>
            </a:endParaRPr>
          </a:p>
        </p:txBody>
      </p:sp>
      <p:cxnSp>
        <p:nvCxnSpPr>
          <p:cNvPr id="10" name="直線單箭頭接點 9"/>
          <p:cNvCxnSpPr/>
          <p:nvPr/>
        </p:nvCxnSpPr>
        <p:spPr>
          <a:xfrm>
            <a:off x="7596336" y="1209659"/>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8215382" y="2900432"/>
            <a:ext cx="88507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B3.3.6a</a:t>
            </a:r>
            <a:endParaRPr lang="zh-TW" altLang="en-US" sz="1400" b="1" dirty="0">
              <a:solidFill>
                <a:schemeClr val="bg1"/>
              </a:solidFill>
            </a:endParaRPr>
          </a:p>
        </p:txBody>
      </p:sp>
      <p:cxnSp>
        <p:nvCxnSpPr>
          <p:cNvPr id="11" name="直線單箭頭接點 10"/>
          <p:cNvCxnSpPr/>
          <p:nvPr/>
        </p:nvCxnSpPr>
        <p:spPr>
          <a:xfrm>
            <a:off x="7552794" y="3086383"/>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8215944" y="2496850"/>
            <a:ext cx="88507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B3.3.6b</a:t>
            </a:r>
            <a:endParaRPr lang="zh-TW" altLang="en-US" sz="1400" b="1" dirty="0">
              <a:solidFill>
                <a:schemeClr val="bg1"/>
              </a:solidFill>
            </a:endParaRPr>
          </a:p>
        </p:txBody>
      </p:sp>
      <p:cxnSp>
        <p:nvCxnSpPr>
          <p:cNvPr id="14" name="直線單箭頭接點 13"/>
          <p:cNvCxnSpPr/>
          <p:nvPr/>
        </p:nvCxnSpPr>
        <p:spPr>
          <a:xfrm>
            <a:off x="7553356" y="2682801"/>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15" name="直線單箭頭接點 14"/>
          <p:cNvCxnSpPr/>
          <p:nvPr/>
        </p:nvCxnSpPr>
        <p:spPr>
          <a:xfrm flipH="1">
            <a:off x="861324" y="626374"/>
            <a:ext cx="2025464"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6" name="圓角矩形 15"/>
          <p:cNvSpPr/>
          <p:nvPr/>
        </p:nvSpPr>
        <p:spPr>
          <a:xfrm>
            <a:off x="110182" y="45159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B3.3.1</a:t>
            </a:r>
            <a:endParaRPr lang="zh-TW" altLang="en-US" sz="1400" b="1" dirty="0">
              <a:solidFill>
                <a:schemeClr val="bg1"/>
              </a:solidFill>
            </a:endParaRPr>
          </a:p>
        </p:txBody>
      </p:sp>
      <p:sp>
        <p:nvSpPr>
          <p:cNvPr id="17" name="圓角矩形 16"/>
          <p:cNvSpPr/>
          <p:nvPr/>
        </p:nvSpPr>
        <p:spPr>
          <a:xfrm>
            <a:off x="8311932" y="450168"/>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B3.3.2</a:t>
            </a:r>
            <a:endParaRPr lang="zh-TW" altLang="en-US" sz="1400" b="1" dirty="0">
              <a:solidFill>
                <a:schemeClr val="bg1"/>
              </a:solidFill>
            </a:endParaRPr>
          </a:p>
        </p:txBody>
      </p:sp>
      <p:cxnSp>
        <p:nvCxnSpPr>
          <p:cNvPr id="18" name="直線單箭頭接點 17"/>
          <p:cNvCxnSpPr/>
          <p:nvPr/>
        </p:nvCxnSpPr>
        <p:spPr>
          <a:xfrm>
            <a:off x="8028384" y="636119"/>
            <a:ext cx="28354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9" name="內容版面配置區 2"/>
          <p:cNvSpPr txBox="1">
            <a:spLocks/>
          </p:cNvSpPr>
          <p:nvPr/>
        </p:nvSpPr>
        <p:spPr>
          <a:xfrm>
            <a:off x="4504015" y="5272025"/>
            <a:ext cx="4639985" cy="9652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3"/>
            </a:pPr>
            <a:r>
              <a:rPr lang="en-US" altLang="zh-TW" sz="1200" dirty="0"/>
              <a:t>“Done” button would only enable when necessary forms are changed without empty.</a:t>
            </a:r>
          </a:p>
          <a:p>
            <a:pPr marL="228600" indent="-228600">
              <a:buFont typeface="+mj-lt"/>
              <a:buAutoNum type="arabicPeriod" startAt="3"/>
            </a:pPr>
            <a:r>
              <a:rPr lang="en-US" altLang="zh-TW" sz="1200" dirty="0" smtClean="0"/>
              <a:t>Tap “Address” </a:t>
            </a:r>
            <a:r>
              <a:rPr lang="en-US" altLang="zh-TW" sz="1200" dirty="0"/>
              <a:t>to edit </a:t>
            </a:r>
            <a:r>
              <a:rPr lang="en-US" altLang="zh-TW" sz="1200" dirty="0" smtClean="0"/>
              <a:t>address.</a:t>
            </a:r>
            <a:endParaRPr lang="en-US" altLang="zh-TW" sz="1200" dirty="0"/>
          </a:p>
          <a:p>
            <a:pPr marL="228600" indent="-228600">
              <a:buAutoNum type="arabicPeriod" startAt="3"/>
            </a:pPr>
            <a:r>
              <a:rPr lang="en-US" altLang="zh-TW" sz="1200" dirty="0"/>
              <a:t>Tap </a:t>
            </a:r>
            <a:r>
              <a:rPr lang="en-US" altLang="zh-TW" sz="1200" dirty="0" smtClean="0"/>
              <a:t>“Password “to </a:t>
            </a:r>
            <a:r>
              <a:rPr lang="en-US" altLang="zh-TW" sz="1200" dirty="0"/>
              <a:t>edit </a:t>
            </a:r>
            <a:r>
              <a:rPr lang="en-US" altLang="zh-TW" sz="1200" dirty="0" smtClean="0"/>
              <a:t>password.</a:t>
            </a:r>
            <a:endParaRPr lang="en-US" altLang="zh-TW" sz="1200" dirty="0"/>
          </a:p>
        </p:txBody>
      </p:sp>
      <p:sp>
        <p:nvSpPr>
          <p:cNvPr id="20" name="內容版面配置區 2"/>
          <p:cNvSpPr txBox="1">
            <a:spLocks/>
          </p:cNvSpPr>
          <p:nvPr/>
        </p:nvSpPr>
        <p:spPr>
          <a:xfrm>
            <a:off x="0" y="6237312"/>
            <a:ext cx="9144000" cy="620688"/>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a:t>
            </a:r>
            <a:r>
              <a:rPr lang="en-US" altLang="zh-TW" sz="1200" dirty="0" smtClean="0"/>
              <a:t>]: </a:t>
            </a:r>
            <a:r>
              <a:rPr lang="en-US" altLang="zh-TW" sz="1200" dirty="0" smtClean="0">
                <a:sym typeface="Helvetica Neue" charset="0"/>
              </a:rPr>
              <a:t>The </a:t>
            </a:r>
            <a:r>
              <a:rPr lang="en-US" altLang="zh-TW" sz="1200" dirty="0">
                <a:sym typeface="Helvetica Neue" charset="0"/>
              </a:rPr>
              <a:t>notification will be sent to your </a:t>
            </a:r>
            <a:r>
              <a:rPr lang="en-US" altLang="zh-TW" sz="1200" dirty="0" err="1">
                <a:sym typeface="Helvetica Neue" charset="0"/>
              </a:rPr>
              <a:t>mydlink</a:t>
            </a:r>
            <a:r>
              <a:rPr lang="en-US" altLang="zh-TW" sz="1200" dirty="0">
                <a:sym typeface="Helvetica Neue" charset="0"/>
              </a:rPr>
              <a:t> registered e-mail address</a:t>
            </a:r>
            <a:r>
              <a:rPr lang="en-US" altLang="zh-TW" sz="1200" dirty="0" smtClean="0">
                <a:sym typeface="Helvetica Neue" charset="0"/>
              </a:rPr>
              <a:t>.</a:t>
            </a:r>
            <a:endParaRPr lang="en-US" altLang="zh-TW" sz="1200" dirty="0" smtClean="0"/>
          </a:p>
        </p:txBody>
      </p:sp>
    </p:spTree>
    <p:extLst>
      <p:ext uri="{BB962C8B-B14F-4D97-AF65-F5344CB8AC3E}">
        <p14:creationId xmlns:p14="http://schemas.microsoft.com/office/powerpoint/2010/main" val="14202520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B3.3.6a </a:t>
            </a:r>
            <a:r>
              <a:rPr lang="en-US" altLang="zh-TW" sz="2000" b="1" dirty="0"/>
              <a:t>Router: </a:t>
            </a:r>
            <a:r>
              <a:rPr lang="en-US" altLang="zh-TW" sz="2000" b="1" dirty="0" smtClean="0"/>
              <a:t>Settings: Event Notification</a:t>
            </a:r>
            <a:r>
              <a:rPr lang="en-US" altLang="zh-TW" sz="2000" b="1" dirty="0"/>
              <a:t>: </a:t>
            </a:r>
            <a:r>
              <a:rPr lang="en-US" altLang="zh-TW" sz="2000" b="1" dirty="0" smtClean="0"/>
              <a:t>Email: warning 1</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2" y="406295"/>
            <a:ext cx="7199302" cy="4859249"/>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p:cNvSpPr txBox="1">
            <a:spLocks/>
          </p:cNvSpPr>
          <p:nvPr/>
        </p:nvSpPr>
        <p:spPr>
          <a:xfrm>
            <a:off x="0" y="5272025"/>
            <a:ext cx="9144000" cy="10372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defTabSz="925464">
              <a:buFont typeface="+mj-lt"/>
              <a:buAutoNum type="arabicPeriod"/>
              <a:defRPr/>
            </a:pPr>
            <a:r>
              <a:rPr lang="en-US" altLang="zh-TW" sz="1200" dirty="0"/>
              <a:t>When tap remove in dialog, it slide to Event </a:t>
            </a:r>
            <a:r>
              <a:rPr lang="en-US" altLang="zh-TW" sz="1200" dirty="0">
                <a:sym typeface="Helvetica Neue" charset="0"/>
              </a:rPr>
              <a:t>Notification</a:t>
            </a:r>
            <a:r>
              <a:rPr lang="zh-TW" altLang="en-US" sz="1200" dirty="0">
                <a:sym typeface="Helvetica Neue" charset="0"/>
              </a:rPr>
              <a:t> </a:t>
            </a:r>
            <a:r>
              <a:rPr lang="en-US" altLang="zh-TW" sz="1200" dirty="0">
                <a:sym typeface="Helvetica Neue" charset="0"/>
              </a:rPr>
              <a:t>Settings</a:t>
            </a:r>
            <a:r>
              <a:rPr lang="zh-TW" altLang="en-US" sz="1200" dirty="0">
                <a:sym typeface="Helvetica Neue" charset="0"/>
              </a:rPr>
              <a:t> </a:t>
            </a:r>
            <a:r>
              <a:rPr lang="en-US" altLang="zh-TW" sz="1200" dirty="0">
                <a:sym typeface="Helvetica Neue" charset="0"/>
              </a:rPr>
              <a:t>view and clear all checks of event notifications</a:t>
            </a:r>
            <a:r>
              <a:rPr lang="en-US" altLang="zh-TW" sz="1200" dirty="0" smtClean="0">
                <a:sym typeface="Helvetica Neue" charset="0"/>
              </a:rPr>
              <a:t>.</a:t>
            </a:r>
          </a:p>
          <a:p>
            <a:pPr marL="228600" indent="-228600" defTabSz="925464">
              <a:buFont typeface="+mj-lt"/>
              <a:buAutoNum type="arabicPeriod"/>
              <a:defRPr/>
            </a:pPr>
            <a:endParaRPr lang="en-US" altLang="zh-TW" sz="1200" dirty="0">
              <a:sym typeface="Helvetica Neue" charset="0"/>
            </a:endParaRPr>
          </a:p>
          <a:p>
            <a:pPr>
              <a:buFont typeface="+mj-lt"/>
              <a:buAutoNum type="arabicPeriod"/>
            </a:pPr>
            <a:endParaRPr lang="zh-TW" altLang="en-US" sz="1200" dirty="0"/>
          </a:p>
        </p:txBody>
      </p:sp>
      <p:cxnSp>
        <p:nvCxnSpPr>
          <p:cNvPr id="12" name="直線單箭頭接點 11"/>
          <p:cNvCxnSpPr/>
          <p:nvPr/>
        </p:nvCxnSpPr>
        <p:spPr>
          <a:xfrm flipH="1">
            <a:off x="861324" y="3290670"/>
            <a:ext cx="2918588"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110182" y="3115894"/>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B3.3.5</a:t>
            </a:r>
            <a:endParaRPr lang="zh-TW" altLang="en-US" sz="1400" b="1" dirty="0">
              <a:solidFill>
                <a:schemeClr val="bg1"/>
              </a:solidFill>
            </a:endParaRPr>
          </a:p>
        </p:txBody>
      </p:sp>
      <p:sp>
        <p:nvSpPr>
          <p:cNvPr id="14" name="圓角矩形 13"/>
          <p:cNvSpPr/>
          <p:nvPr/>
        </p:nvSpPr>
        <p:spPr>
          <a:xfrm>
            <a:off x="8215382" y="2910430"/>
            <a:ext cx="885076" cy="817162"/>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Clear &amp;</a:t>
            </a:r>
            <a:r>
              <a:rPr lang="en-US" altLang="zh-TW" sz="1400" b="1" dirty="0">
                <a:solidFill>
                  <a:schemeClr val="bg1"/>
                </a:solidFill>
              </a:rPr>
              <a:t> </a:t>
            </a:r>
            <a:r>
              <a:rPr lang="en-US" altLang="zh-TW" sz="1400" b="1" dirty="0" smtClean="0">
                <a:solidFill>
                  <a:schemeClr val="bg1"/>
                </a:solidFill>
              </a:rPr>
              <a:t>go to B3.3.5</a:t>
            </a:r>
            <a:endParaRPr lang="zh-TW" altLang="en-US" sz="1400" b="1" dirty="0">
              <a:solidFill>
                <a:schemeClr val="bg1"/>
              </a:solidFill>
            </a:endParaRPr>
          </a:p>
        </p:txBody>
      </p:sp>
      <p:cxnSp>
        <p:nvCxnSpPr>
          <p:cNvPr id="15" name="直線單箭頭接點 14"/>
          <p:cNvCxnSpPr/>
          <p:nvPr/>
        </p:nvCxnSpPr>
        <p:spPr>
          <a:xfrm>
            <a:off x="5248538" y="3301845"/>
            <a:ext cx="296684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6" name="內容版面配置區 2"/>
          <p:cNvSpPr txBox="1">
            <a:spLocks/>
          </p:cNvSpPr>
          <p:nvPr/>
        </p:nvSpPr>
        <p:spPr>
          <a:xfrm>
            <a:off x="0" y="6309320"/>
            <a:ext cx="9144000" cy="548680"/>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 Do </a:t>
            </a:r>
            <a:r>
              <a:rPr lang="en-US" altLang="zh-TW" sz="1200" dirty="0"/>
              <a:t>you really want to remove this notification method? Remove it will also un-check all event </a:t>
            </a:r>
            <a:r>
              <a:rPr lang="en-US" altLang="zh-TW" sz="1200" dirty="0" smtClean="0"/>
              <a:t>types</a:t>
            </a:r>
          </a:p>
        </p:txBody>
      </p:sp>
    </p:spTree>
    <p:extLst>
      <p:ext uri="{BB962C8B-B14F-4D97-AF65-F5344CB8AC3E}">
        <p14:creationId xmlns:p14="http://schemas.microsoft.com/office/powerpoint/2010/main" val="22337433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B3.3.6b </a:t>
            </a:r>
            <a:r>
              <a:rPr lang="en-US" altLang="zh-TW" sz="2000" b="1" dirty="0"/>
              <a:t>Router: Settings: Event Notification: Email: warning </a:t>
            </a:r>
            <a:r>
              <a:rPr lang="en-US" altLang="zh-TW" sz="2000" b="1" dirty="0" smtClean="0"/>
              <a:t>2</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2" y="406824"/>
            <a:ext cx="7199302" cy="4858189"/>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p:cNvSpPr txBox="1">
            <a:spLocks/>
          </p:cNvSpPr>
          <p:nvPr/>
        </p:nvSpPr>
        <p:spPr>
          <a:xfrm>
            <a:off x="0" y="5272025"/>
            <a:ext cx="9008030" cy="15859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defTabSz="925464">
              <a:buFont typeface="+mj-lt"/>
              <a:buAutoNum type="arabicPeriod"/>
              <a:defRPr/>
            </a:pPr>
            <a:r>
              <a:rPr lang="en-US" altLang="zh-TW" sz="1200" dirty="0">
                <a:latin typeface="Droid Sans" pitchFamily="34" charset="0"/>
                <a:ea typeface="Droid Sans" pitchFamily="34" charset="0"/>
                <a:cs typeface="Droid Sans" pitchFamily="34" charset="0"/>
                <a:sym typeface="Helvetica Neue" charset="0"/>
              </a:rPr>
              <a:t>When tapping “Test” button, it would try to access and send an test e-mail  from the input data.</a:t>
            </a:r>
          </a:p>
          <a:p>
            <a:pPr marL="228600" indent="-228600" defTabSz="925464">
              <a:buFont typeface="+mj-lt"/>
              <a:buAutoNum type="arabicPeriod"/>
              <a:defRPr/>
            </a:pPr>
            <a:r>
              <a:rPr lang="en-US" altLang="zh-TW" sz="1200" dirty="0">
                <a:latin typeface="Droid Sans" pitchFamily="34" charset="0"/>
                <a:ea typeface="Droid Sans" pitchFamily="34" charset="0"/>
                <a:cs typeface="Droid Sans" pitchFamily="34" charset="0"/>
                <a:sym typeface="Helvetica Neue" charset="0"/>
              </a:rPr>
              <a:t>If successful, it popup successful dialog. If failed popup a failed dialog to ask user confirm e-mail data.</a:t>
            </a:r>
          </a:p>
        </p:txBody>
      </p:sp>
      <p:cxnSp>
        <p:nvCxnSpPr>
          <p:cNvPr id="12" name="直線單箭頭接點 11"/>
          <p:cNvCxnSpPr/>
          <p:nvPr/>
        </p:nvCxnSpPr>
        <p:spPr>
          <a:xfrm flipH="1">
            <a:off x="861324" y="3290670"/>
            <a:ext cx="2918588"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110182" y="3115894"/>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B3.3.5</a:t>
            </a:r>
            <a:endParaRPr lang="zh-TW" altLang="en-US" sz="1400" b="1" dirty="0">
              <a:solidFill>
                <a:schemeClr val="bg1"/>
              </a:solidFill>
            </a:endParaRPr>
          </a:p>
        </p:txBody>
      </p:sp>
      <p:sp>
        <p:nvSpPr>
          <p:cNvPr id="16" name="內容版面配置區 2"/>
          <p:cNvSpPr txBox="1">
            <a:spLocks/>
          </p:cNvSpPr>
          <p:nvPr/>
        </p:nvSpPr>
        <p:spPr>
          <a:xfrm>
            <a:off x="0" y="5805264"/>
            <a:ext cx="4572743" cy="1052736"/>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Test Successfully </a:t>
            </a:r>
          </a:p>
          <a:p>
            <a:pPr marL="0" indent="0">
              <a:buNone/>
            </a:pPr>
            <a:r>
              <a:rPr lang="en-US" altLang="zh-TW" sz="1200" dirty="0"/>
              <a:t>[Title] “</a:t>
            </a:r>
            <a:r>
              <a:rPr lang="en-US" altLang="zh-TW" sz="1200" dirty="0">
                <a:sym typeface="Helvetica Neue" charset="0"/>
              </a:rPr>
              <a:t>E-mail Test</a:t>
            </a:r>
            <a:r>
              <a:rPr lang="en-US" altLang="zh-TW" sz="1200" dirty="0"/>
              <a:t>”. </a:t>
            </a:r>
          </a:p>
          <a:p>
            <a:pPr marL="0" indent="0">
              <a:buNone/>
            </a:pPr>
            <a:r>
              <a:rPr lang="en-US" altLang="zh-TW" sz="1200" dirty="0"/>
              <a:t>[Text] “Test OK.”. </a:t>
            </a:r>
          </a:p>
        </p:txBody>
      </p:sp>
      <p:sp>
        <p:nvSpPr>
          <p:cNvPr id="10" name="內容版面配置區 2"/>
          <p:cNvSpPr txBox="1">
            <a:spLocks/>
          </p:cNvSpPr>
          <p:nvPr/>
        </p:nvSpPr>
        <p:spPr>
          <a:xfrm>
            <a:off x="4571257" y="5805264"/>
            <a:ext cx="4572743" cy="1052736"/>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altLang="zh-TW" sz="1200" b="1" u="sng" dirty="0" smtClean="0">
                <a:sym typeface="Helvetica Neue" charset="0"/>
              </a:rPr>
              <a:t>Test Failed</a:t>
            </a:r>
          </a:p>
          <a:p>
            <a:pPr marL="0" indent="0">
              <a:buNone/>
            </a:pPr>
            <a:r>
              <a:rPr lang="en-US" altLang="zh-TW" sz="1200" dirty="0" smtClean="0"/>
              <a:t>[Title] “</a:t>
            </a:r>
            <a:r>
              <a:rPr lang="en-US" altLang="zh-TW" sz="1200" dirty="0" smtClean="0">
                <a:sym typeface="Helvetica Neue" charset="0"/>
              </a:rPr>
              <a:t>Could not send test e-mail”</a:t>
            </a:r>
            <a:endParaRPr lang="en-US" altLang="zh-TW" sz="1200" dirty="0" smtClean="0"/>
          </a:p>
          <a:p>
            <a:pPr marL="0" indent="0">
              <a:buNone/>
            </a:pPr>
            <a:r>
              <a:rPr lang="en-US" altLang="zh-TW" sz="1200" dirty="0" smtClean="0"/>
              <a:t>[Text] “Please check your e-mail account settings and try again. (Error 407)”</a:t>
            </a:r>
          </a:p>
        </p:txBody>
      </p:sp>
    </p:spTree>
    <p:extLst>
      <p:ext uri="{BB962C8B-B14F-4D97-AF65-F5344CB8AC3E}">
        <p14:creationId xmlns:p14="http://schemas.microsoft.com/office/powerpoint/2010/main" val="1604455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B3.3.7a </a:t>
            </a:r>
            <a:r>
              <a:rPr lang="en-US" altLang="zh-TW" sz="2000" b="1" dirty="0"/>
              <a:t>Router: Settings: Event Notification: Email: </a:t>
            </a:r>
            <a:r>
              <a:rPr lang="en-US" altLang="zh-TW" sz="2000" b="1" dirty="0" smtClean="0"/>
              <a:t>case2</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2" y="406295"/>
            <a:ext cx="7199302" cy="4859249"/>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p:cNvSpPr txBox="1">
            <a:spLocks/>
          </p:cNvSpPr>
          <p:nvPr/>
        </p:nvSpPr>
        <p:spPr>
          <a:xfrm>
            <a:off x="0" y="5272025"/>
            <a:ext cx="9144000" cy="15859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defTabSz="925464">
              <a:buFont typeface="+mj-lt"/>
              <a:buAutoNum type="arabicPeriod"/>
              <a:defRPr/>
            </a:pPr>
            <a:r>
              <a:rPr lang="en-US" altLang="zh-TW" sz="1200" dirty="0" smtClean="0"/>
              <a:t>“Done” </a:t>
            </a:r>
            <a:r>
              <a:rPr lang="en-US" altLang="zh-TW" sz="1200" dirty="0"/>
              <a:t>button would only enable when necessary forms are all filled and acceptable</a:t>
            </a:r>
            <a:r>
              <a:rPr lang="en-US" altLang="zh-TW" sz="1200" dirty="0" smtClean="0"/>
              <a:t>.</a:t>
            </a:r>
            <a:endParaRPr lang="zh-TW" altLang="en-US" sz="1200" dirty="0"/>
          </a:p>
        </p:txBody>
      </p:sp>
      <p:sp>
        <p:nvSpPr>
          <p:cNvPr id="9" name="圓角矩形 8"/>
          <p:cNvSpPr/>
          <p:nvPr/>
        </p:nvSpPr>
        <p:spPr>
          <a:xfrm>
            <a:off x="8258924" y="1023708"/>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B3.3.4</a:t>
            </a:r>
            <a:endParaRPr lang="zh-TW" altLang="en-US" sz="1400" b="1" dirty="0">
              <a:solidFill>
                <a:schemeClr val="bg1"/>
              </a:solidFill>
            </a:endParaRPr>
          </a:p>
        </p:txBody>
      </p:sp>
      <p:cxnSp>
        <p:nvCxnSpPr>
          <p:cNvPr id="10" name="直線單箭頭接點 9"/>
          <p:cNvCxnSpPr/>
          <p:nvPr/>
        </p:nvCxnSpPr>
        <p:spPr>
          <a:xfrm>
            <a:off x="7596336" y="1209659"/>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2" name="內容版面配置區 2"/>
          <p:cNvSpPr txBox="1">
            <a:spLocks/>
          </p:cNvSpPr>
          <p:nvPr/>
        </p:nvSpPr>
        <p:spPr>
          <a:xfrm>
            <a:off x="0" y="6309320"/>
            <a:ext cx="9144000" cy="548680"/>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a:t>
            </a:r>
            <a:r>
              <a:rPr lang="en-US" altLang="zh-TW" sz="1200" dirty="0" smtClean="0"/>
              <a:t>]: </a:t>
            </a:r>
            <a:r>
              <a:rPr lang="en-US" altLang="zh-TW" sz="1200" dirty="0" smtClean="0">
                <a:sym typeface="Helvetica Neue" charset="0"/>
              </a:rPr>
              <a:t>The </a:t>
            </a:r>
            <a:r>
              <a:rPr lang="en-US" altLang="zh-TW" sz="1200" dirty="0">
                <a:sym typeface="Helvetica Neue" charset="0"/>
              </a:rPr>
              <a:t>notification will be sent to your </a:t>
            </a:r>
            <a:r>
              <a:rPr lang="en-US" altLang="zh-TW" sz="1200" dirty="0" err="1">
                <a:sym typeface="Helvetica Neue" charset="0"/>
              </a:rPr>
              <a:t>mydlink</a:t>
            </a:r>
            <a:r>
              <a:rPr lang="en-US" altLang="zh-TW" sz="1200" dirty="0">
                <a:sym typeface="Helvetica Neue" charset="0"/>
              </a:rPr>
              <a:t> registered e-mail address</a:t>
            </a:r>
            <a:r>
              <a:rPr lang="en-US" altLang="zh-TW" sz="1200" dirty="0" smtClean="0">
                <a:sym typeface="Helvetica Neue" charset="0"/>
              </a:rPr>
              <a:t>.</a:t>
            </a:r>
            <a:endParaRPr lang="en-US" altLang="zh-TW" sz="1200" dirty="0" smtClean="0"/>
          </a:p>
        </p:txBody>
      </p:sp>
      <p:sp>
        <p:nvSpPr>
          <p:cNvPr id="13" name="圓角矩形 12"/>
          <p:cNvSpPr/>
          <p:nvPr/>
        </p:nvSpPr>
        <p:spPr>
          <a:xfrm>
            <a:off x="8244972" y="3937010"/>
            <a:ext cx="79208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B3.3.7b</a:t>
            </a:r>
            <a:endParaRPr lang="zh-TW" altLang="en-US" sz="1400" b="1" dirty="0">
              <a:solidFill>
                <a:schemeClr val="bg1"/>
              </a:solidFill>
            </a:endParaRPr>
          </a:p>
        </p:txBody>
      </p:sp>
      <p:cxnSp>
        <p:nvCxnSpPr>
          <p:cNvPr id="14" name="直線單箭頭接點 13"/>
          <p:cNvCxnSpPr/>
          <p:nvPr/>
        </p:nvCxnSpPr>
        <p:spPr>
          <a:xfrm>
            <a:off x="7582384" y="4122961"/>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11" name="直線單箭頭接點 10"/>
          <p:cNvCxnSpPr/>
          <p:nvPr/>
        </p:nvCxnSpPr>
        <p:spPr>
          <a:xfrm flipH="1">
            <a:off x="861324" y="626374"/>
            <a:ext cx="2025464"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5" name="圓角矩形 14"/>
          <p:cNvSpPr/>
          <p:nvPr/>
        </p:nvSpPr>
        <p:spPr>
          <a:xfrm>
            <a:off x="110182" y="45159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B3.3.1</a:t>
            </a:r>
            <a:endParaRPr lang="zh-TW" altLang="en-US" sz="1400" b="1" dirty="0">
              <a:solidFill>
                <a:schemeClr val="bg1"/>
              </a:solidFill>
            </a:endParaRPr>
          </a:p>
        </p:txBody>
      </p:sp>
      <p:sp>
        <p:nvSpPr>
          <p:cNvPr id="16" name="圓角矩形 15"/>
          <p:cNvSpPr/>
          <p:nvPr/>
        </p:nvSpPr>
        <p:spPr>
          <a:xfrm>
            <a:off x="8253876" y="464682"/>
            <a:ext cx="74910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B3.3.2</a:t>
            </a:r>
            <a:endParaRPr lang="zh-TW" altLang="en-US" sz="1400" b="1" dirty="0">
              <a:solidFill>
                <a:schemeClr val="bg1"/>
              </a:solidFill>
            </a:endParaRPr>
          </a:p>
        </p:txBody>
      </p:sp>
      <p:cxnSp>
        <p:nvCxnSpPr>
          <p:cNvPr id="17" name="直線單箭頭接點 16"/>
          <p:cNvCxnSpPr/>
          <p:nvPr/>
        </p:nvCxnSpPr>
        <p:spPr>
          <a:xfrm>
            <a:off x="7970328" y="636119"/>
            <a:ext cx="28354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22646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1.1d Entrance: Device List: Change Order</a:t>
            </a:r>
            <a:endParaRPr lang="zh-TW" altLang="en-US" sz="2000" b="1"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6" y="414048"/>
            <a:ext cx="7197411" cy="4857972"/>
          </a:xfrm>
          <a:prstGeom prst="rect">
            <a:avLst/>
          </a:prstGeom>
          <a:noFill/>
          <a:extLst>
            <a:ext uri="{909E8E84-426E-40DD-AFC4-6F175D3DCCD1}">
              <a14:hiddenFill xmlns:a14="http://schemas.microsoft.com/office/drawing/2010/main">
                <a:solidFill>
                  <a:srgbClr val="FFFFFF"/>
                </a:solidFill>
              </a14:hiddenFill>
            </a:ext>
          </a:extLst>
        </p:spPr>
      </p:pic>
      <p:sp>
        <p:nvSpPr>
          <p:cNvPr id="14"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If there is any changed in the device list, show this pop-up.</a:t>
            </a:r>
          </a:p>
          <a:p>
            <a:pPr marL="228600" indent="-228600">
              <a:buAutoNum type="arabicPeriod"/>
            </a:pPr>
            <a:endParaRPr lang="zh-TW" altLang="en-US" sz="1200" dirty="0"/>
          </a:p>
        </p:txBody>
      </p:sp>
      <p:sp>
        <p:nvSpPr>
          <p:cNvPr id="16" name="內容版面配置區 2"/>
          <p:cNvSpPr txBox="1">
            <a:spLocks/>
          </p:cNvSpPr>
          <p:nvPr/>
        </p:nvSpPr>
        <p:spPr>
          <a:xfrm>
            <a:off x="-4432" y="6093296"/>
            <a:ext cx="9144000" cy="792088"/>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[title]:Reminding</a:t>
            </a:r>
          </a:p>
          <a:p>
            <a:pPr marL="0" indent="0">
              <a:buNone/>
            </a:pPr>
            <a:r>
              <a:rPr lang="en-US" altLang="zh-TW" sz="1200" dirty="0" smtClean="0"/>
              <a:t>[text]: Your order changes have not applied yet and will be cleared. Do you want to continue?</a:t>
            </a:r>
            <a:endParaRPr lang="zh-TW" altLang="en-US" sz="1200" dirty="0"/>
          </a:p>
        </p:txBody>
      </p:sp>
      <p:cxnSp>
        <p:nvCxnSpPr>
          <p:cNvPr id="18" name="直線單箭頭接點 17"/>
          <p:cNvCxnSpPr>
            <a:endCxn id="19" idx="3"/>
          </p:cNvCxnSpPr>
          <p:nvPr/>
        </p:nvCxnSpPr>
        <p:spPr>
          <a:xfrm flipH="1">
            <a:off x="880692" y="3312585"/>
            <a:ext cx="297122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9" name="圓角矩形 18"/>
          <p:cNvSpPr/>
          <p:nvPr/>
        </p:nvSpPr>
        <p:spPr>
          <a:xfrm>
            <a:off x="217227" y="3112093"/>
            <a:ext cx="663465"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1.1c</a:t>
            </a:r>
            <a:endParaRPr lang="zh-TW" altLang="en-US" sz="1600" b="1" dirty="0">
              <a:solidFill>
                <a:schemeClr val="bg1"/>
              </a:solidFill>
            </a:endParaRPr>
          </a:p>
        </p:txBody>
      </p:sp>
      <p:cxnSp>
        <p:nvCxnSpPr>
          <p:cNvPr id="20" name="直線單箭頭接點 19"/>
          <p:cNvCxnSpPr/>
          <p:nvPr/>
        </p:nvCxnSpPr>
        <p:spPr>
          <a:xfrm>
            <a:off x="5292080" y="3284984"/>
            <a:ext cx="302433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31" name="圓角矩形 30"/>
          <p:cNvSpPr/>
          <p:nvPr/>
        </p:nvSpPr>
        <p:spPr>
          <a:xfrm>
            <a:off x="8316416" y="3082608"/>
            <a:ext cx="663465"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1.1b</a:t>
            </a:r>
            <a:endParaRPr lang="zh-TW" altLang="en-US" sz="1600" b="1" dirty="0">
              <a:solidFill>
                <a:schemeClr val="bg1"/>
              </a:solidFill>
            </a:endParaRPr>
          </a:p>
        </p:txBody>
      </p:sp>
    </p:spTree>
    <p:extLst>
      <p:ext uri="{BB962C8B-B14F-4D97-AF65-F5344CB8AC3E}">
        <p14:creationId xmlns:p14="http://schemas.microsoft.com/office/powerpoint/2010/main" val="195646865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B3.3.7b </a:t>
            </a:r>
            <a:r>
              <a:rPr lang="en-US" altLang="zh-TW" sz="2000" b="1" dirty="0"/>
              <a:t>Router: Settings: Event Notification: Email: </a:t>
            </a:r>
            <a:r>
              <a:rPr lang="en-US" altLang="zh-TW" sz="2000" b="1" dirty="0" smtClean="0"/>
              <a:t>case2 warning</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2" y="406295"/>
            <a:ext cx="7199302" cy="4859248"/>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p:cNvSpPr txBox="1">
            <a:spLocks/>
          </p:cNvSpPr>
          <p:nvPr/>
        </p:nvSpPr>
        <p:spPr>
          <a:xfrm>
            <a:off x="0" y="5272025"/>
            <a:ext cx="9144000" cy="15859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defTabSz="925464">
              <a:buFont typeface="+mj-lt"/>
              <a:buAutoNum type="arabicPeriod"/>
              <a:defRPr/>
            </a:pPr>
            <a:endParaRPr lang="zh-TW" altLang="en-US" sz="1200" dirty="0"/>
          </a:p>
        </p:txBody>
      </p:sp>
      <p:sp>
        <p:nvSpPr>
          <p:cNvPr id="12" name="內容版面配置區 2"/>
          <p:cNvSpPr txBox="1">
            <a:spLocks/>
          </p:cNvSpPr>
          <p:nvPr/>
        </p:nvSpPr>
        <p:spPr>
          <a:xfrm>
            <a:off x="0" y="6309320"/>
            <a:ext cx="9144000" cy="548680"/>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a:t>
            </a:r>
            <a:r>
              <a:rPr lang="en-US" altLang="zh-TW" sz="1200" dirty="0" smtClean="0"/>
              <a:t>]: </a:t>
            </a:r>
            <a:r>
              <a:rPr lang="en-US" altLang="zh-TW" sz="1200" dirty="0" smtClean="0">
                <a:sym typeface="Helvetica Neue" charset="0"/>
              </a:rPr>
              <a:t>Your </a:t>
            </a:r>
            <a:r>
              <a:rPr lang="en-US" altLang="zh-TW" sz="1200" dirty="0">
                <a:sym typeface="Helvetica Neue" charset="0"/>
              </a:rPr>
              <a:t>setting changes will take effect after clicking the "Apply" button on the main page of your [device name</a:t>
            </a:r>
            <a:r>
              <a:rPr lang="en-US" altLang="zh-TW" sz="1200" dirty="0" smtClean="0">
                <a:sym typeface="Helvetica Neue" charset="0"/>
              </a:rPr>
              <a:t>].</a:t>
            </a:r>
            <a:endParaRPr lang="en-US" altLang="zh-TW" sz="1200" dirty="0"/>
          </a:p>
        </p:txBody>
      </p:sp>
      <p:sp>
        <p:nvSpPr>
          <p:cNvPr id="13" name="圓角矩形 12"/>
          <p:cNvSpPr/>
          <p:nvPr/>
        </p:nvSpPr>
        <p:spPr>
          <a:xfrm>
            <a:off x="8215944" y="3097988"/>
            <a:ext cx="88507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B3.3.7a</a:t>
            </a:r>
            <a:endParaRPr lang="zh-TW" altLang="en-US" sz="1400" b="1" dirty="0">
              <a:solidFill>
                <a:schemeClr val="bg1"/>
              </a:solidFill>
            </a:endParaRPr>
          </a:p>
        </p:txBody>
      </p:sp>
      <p:cxnSp>
        <p:nvCxnSpPr>
          <p:cNvPr id="14" name="直線單箭頭接點 13"/>
          <p:cNvCxnSpPr/>
          <p:nvPr/>
        </p:nvCxnSpPr>
        <p:spPr>
          <a:xfrm>
            <a:off x="5364088" y="3283939"/>
            <a:ext cx="285185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12674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B3.4.1 </a:t>
            </a:r>
            <a:r>
              <a:rPr lang="en-US" altLang="zh-TW" sz="2000" b="1" dirty="0"/>
              <a:t>Router: Settings: </a:t>
            </a:r>
            <a:r>
              <a:rPr lang="en-US" altLang="zh-TW" sz="2000" b="1" dirty="0" smtClean="0"/>
              <a:t>Remote Web Access</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2" y="406295"/>
            <a:ext cx="7199302" cy="4859248"/>
          </a:xfrm>
          <a:prstGeom prst="rect">
            <a:avLst/>
          </a:prstGeom>
          <a:noFill/>
          <a:extLst>
            <a:ext uri="{909E8E84-426E-40DD-AFC4-6F175D3DCCD1}">
              <a14:hiddenFill xmlns:a14="http://schemas.microsoft.com/office/drawing/2010/main">
                <a:solidFill>
                  <a:srgbClr val="FFFFFF"/>
                </a:solidFill>
              </a14:hiddenFill>
            </a:ext>
          </a:extLst>
        </p:spPr>
      </p:pic>
      <p:sp>
        <p:nvSpPr>
          <p:cNvPr id="7" name="內容版面配置區 2"/>
          <p:cNvSpPr txBox="1">
            <a:spLocks/>
          </p:cNvSpPr>
          <p:nvPr/>
        </p:nvSpPr>
        <p:spPr>
          <a:xfrm>
            <a:off x="0" y="5272025"/>
            <a:ext cx="9144000" cy="10372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200" dirty="0" smtClean="0"/>
              <a:t>“Remote web access” : When </a:t>
            </a:r>
            <a:r>
              <a:rPr lang="en-US" altLang="zh-TW" sz="1200" dirty="0"/>
              <a:t>enable, slide to Port view for setting </a:t>
            </a:r>
            <a:r>
              <a:rPr lang="en-US" altLang="zh-TW" sz="1200" dirty="0" smtClean="0"/>
              <a:t>Port</a:t>
            </a:r>
          </a:p>
          <a:p>
            <a:pPr marL="228600" indent="-228600">
              <a:buAutoNum type="arabicPeriod"/>
            </a:pPr>
            <a:r>
              <a:rPr lang="en-US" altLang="zh-TW" sz="1200" dirty="0" smtClean="0"/>
              <a:t>“Port”: Appear </a:t>
            </a:r>
            <a:r>
              <a:rPr lang="en-US" altLang="zh-TW" sz="1200" dirty="0"/>
              <a:t>only when Remote management </a:t>
            </a:r>
            <a:r>
              <a:rPr lang="en-US" altLang="zh-TW" sz="1200" dirty="0" smtClean="0"/>
              <a:t>enable and </a:t>
            </a:r>
            <a:r>
              <a:rPr lang="en-US" altLang="zh-TW" sz="1200" dirty="0"/>
              <a:t>popup dialog immediately when enable</a:t>
            </a:r>
            <a:endParaRPr lang="zh-TW" altLang="en-US" sz="1200" dirty="0"/>
          </a:p>
          <a:p>
            <a:pPr marL="228600" indent="-228600">
              <a:buAutoNum type="arabicPeriod"/>
            </a:pPr>
            <a:endParaRPr lang="zh-TW" altLang="en-US" sz="1200" dirty="0"/>
          </a:p>
        </p:txBody>
      </p:sp>
      <p:sp>
        <p:nvSpPr>
          <p:cNvPr id="12" name="內容版面配置區 2"/>
          <p:cNvSpPr txBox="1">
            <a:spLocks/>
          </p:cNvSpPr>
          <p:nvPr/>
        </p:nvSpPr>
        <p:spPr>
          <a:xfrm>
            <a:off x="0" y="6309320"/>
            <a:ext cx="9144000" cy="548680"/>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a:t>
            </a:r>
            <a:r>
              <a:rPr lang="en-US" altLang="zh-TW" sz="1200" dirty="0" smtClean="0"/>
              <a:t>]: </a:t>
            </a:r>
            <a:r>
              <a:rPr lang="en-US" altLang="zh-TW" sz="1200" dirty="0"/>
              <a:t>Sync with port </a:t>
            </a:r>
            <a:r>
              <a:rPr lang="en-US" altLang="zh-TW" sz="1200" dirty="0" smtClean="0"/>
              <a:t>value</a:t>
            </a:r>
          </a:p>
        </p:txBody>
      </p:sp>
      <p:sp>
        <p:nvSpPr>
          <p:cNvPr id="13" name="圓角矩形 12"/>
          <p:cNvSpPr/>
          <p:nvPr/>
        </p:nvSpPr>
        <p:spPr>
          <a:xfrm>
            <a:off x="8215944" y="1312302"/>
            <a:ext cx="885076"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B3.4.2</a:t>
            </a:r>
            <a:endParaRPr lang="zh-TW" altLang="en-US" sz="1400" b="1" dirty="0">
              <a:solidFill>
                <a:schemeClr val="bg1"/>
              </a:solidFill>
            </a:endParaRPr>
          </a:p>
        </p:txBody>
      </p:sp>
      <p:cxnSp>
        <p:nvCxnSpPr>
          <p:cNvPr id="14" name="直線單箭頭接點 13"/>
          <p:cNvCxnSpPr/>
          <p:nvPr/>
        </p:nvCxnSpPr>
        <p:spPr>
          <a:xfrm>
            <a:off x="7553356" y="1498253"/>
            <a:ext cx="66258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8" name="直線單箭頭接點 7"/>
          <p:cNvCxnSpPr/>
          <p:nvPr/>
        </p:nvCxnSpPr>
        <p:spPr>
          <a:xfrm flipH="1">
            <a:off x="861324" y="626374"/>
            <a:ext cx="2025464"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110182" y="45159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B3.1.2</a:t>
            </a:r>
            <a:endParaRPr lang="zh-TW" altLang="en-US" sz="1400" b="1" dirty="0">
              <a:solidFill>
                <a:schemeClr val="bg1"/>
              </a:solidFill>
            </a:endParaRPr>
          </a:p>
        </p:txBody>
      </p:sp>
    </p:spTree>
    <p:extLst>
      <p:ext uri="{BB962C8B-B14F-4D97-AF65-F5344CB8AC3E}">
        <p14:creationId xmlns:p14="http://schemas.microsoft.com/office/powerpoint/2010/main" val="1456765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B3.4.2 </a:t>
            </a:r>
            <a:r>
              <a:rPr lang="en-US" altLang="zh-TW" sz="2000" b="1" dirty="0"/>
              <a:t>Router: Settings: </a:t>
            </a:r>
            <a:r>
              <a:rPr lang="en-US" altLang="zh-TW" sz="2000" b="1" dirty="0" smtClean="0"/>
              <a:t>Remote Web Access: Port</a:t>
            </a:r>
            <a:endParaRPr lang="zh-TW" altLang="en-US" sz="2000" b="1"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3" y="406295"/>
            <a:ext cx="7199300" cy="4859247"/>
          </a:xfrm>
          <a:prstGeom prst="rect">
            <a:avLst/>
          </a:prstGeom>
          <a:noFill/>
          <a:extLst>
            <a:ext uri="{909E8E84-426E-40DD-AFC4-6F175D3DCCD1}">
              <a14:hiddenFill xmlns:a14="http://schemas.microsoft.com/office/drawing/2010/main">
                <a:solidFill>
                  <a:srgbClr val="FFFFFF"/>
                </a:solidFill>
              </a14:hiddenFill>
            </a:ext>
          </a:extLst>
        </p:spPr>
      </p:pic>
      <p:sp>
        <p:nvSpPr>
          <p:cNvPr id="13" name="圓角矩形 12"/>
          <p:cNvSpPr/>
          <p:nvPr/>
        </p:nvSpPr>
        <p:spPr>
          <a:xfrm>
            <a:off x="8287952" y="437084"/>
            <a:ext cx="7485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B3.4.1</a:t>
            </a:r>
            <a:endParaRPr lang="zh-TW" altLang="en-US" sz="1400" b="1" dirty="0">
              <a:solidFill>
                <a:schemeClr val="bg1"/>
              </a:solidFill>
            </a:endParaRPr>
          </a:p>
        </p:txBody>
      </p:sp>
      <p:cxnSp>
        <p:nvCxnSpPr>
          <p:cNvPr id="14" name="直線單箭頭接點 13"/>
          <p:cNvCxnSpPr/>
          <p:nvPr/>
        </p:nvCxnSpPr>
        <p:spPr>
          <a:xfrm>
            <a:off x="8014152" y="623035"/>
            <a:ext cx="27380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10" name="直線單箭頭接點 9"/>
          <p:cNvCxnSpPr/>
          <p:nvPr/>
        </p:nvCxnSpPr>
        <p:spPr>
          <a:xfrm flipH="1">
            <a:off x="861324" y="622420"/>
            <a:ext cx="2126500" cy="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110182" y="447644"/>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B3.4.1</a:t>
            </a:r>
            <a:endParaRPr lang="zh-TW" altLang="en-US" sz="1400" b="1" dirty="0">
              <a:solidFill>
                <a:schemeClr val="bg1"/>
              </a:solidFill>
            </a:endParaRPr>
          </a:p>
        </p:txBody>
      </p:sp>
      <p:sp>
        <p:nvSpPr>
          <p:cNvPr id="8" name="內容版面配置區 2"/>
          <p:cNvSpPr txBox="1">
            <a:spLocks/>
          </p:cNvSpPr>
          <p:nvPr/>
        </p:nvSpPr>
        <p:spPr>
          <a:xfrm>
            <a:off x="0" y="5272025"/>
            <a:ext cx="9144000" cy="15859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200" dirty="0"/>
              <a:t>[</a:t>
            </a:r>
            <a:r>
              <a:rPr lang="en-US" altLang="zh-TW" sz="1200" dirty="0" smtClean="0"/>
              <a:t>Port</a:t>
            </a:r>
            <a:r>
              <a:rPr lang="zh-TW" altLang="en-US" sz="1200" dirty="0" smtClean="0"/>
              <a:t> </a:t>
            </a:r>
            <a:r>
              <a:rPr lang="en-US" altLang="zh-TW" sz="1200" dirty="0"/>
              <a:t>items]: 80, 88, 1080, 8080; Tap to choose port</a:t>
            </a:r>
            <a:r>
              <a:rPr lang="en-US" altLang="zh-TW" sz="1200" dirty="0" smtClean="0"/>
              <a:t>.</a:t>
            </a:r>
            <a:endParaRPr lang="en-US" altLang="zh-TW" sz="1200" dirty="0"/>
          </a:p>
        </p:txBody>
      </p:sp>
    </p:spTree>
    <p:extLst>
      <p:ext uri="{BB962C8B-B14F-4D97-AF65-F5344CB8AC3E}">
        <p14:creationId xmlns:p14="http://schemas.microsoft.com/office/powerpoint/2010/main" val="3655553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D:\mydlink\Interaction Designer\3OS+\iOS+\20130417_+3.1.0_i\C11.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71602" y="908724"/>
            <a:ext cx="7202488" cy="48625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0"/>
            <a:ext cx="9144000" cy="6858000"/>
          </a:xfrm>
          <a:prstGeom prst="rect">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smtClean="0"/>
              <a:t>C. NVR</a:t>
            </a:r>
          </a:p>
          <a:p>
            <a:pPr algn="ctr"/>
            <a:r>
              <a:rPr lang="en-US" altLang="zh-TW" sz="4000" dirty="0" smtClean="0"/>
              <a:t> </a:t>
            </a:r>
            <a:r>
              <a:rPr lang="en-US" altLang="zh-TW" sz="3000" dirty="0" smtClean="0"/>
              <a:t>(DNR-322L)</a:t>
            </a:r>
            <a:endParaRPr lang="zh-TW" altLang="en-US" sz="3000" dirty="0"/>
          </a:p>
        </p:txBody>
      </p:sp>
    </p:spTree>
    <p:extLst>
      <p:ext uri="{BB962C8B-B14F-4D97-AF65-F5344CB8AC3E}">
        <p14:creationId xmlns:p14="http://schemas.microsoft.com/office/powerpoint/2010/main" val="11014917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92696"/>
            <a:ext cx="9144000" cy="5400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smtClean="0"/>
              <a:t>C</a:t>
            </a:r>
            <a:r>
              <a:rPr lang="en-US" altLang="zh-TW" sz="4000" dirty="0"/>
              <a:t>1</a:t>
            </a:r>
            <a:r>
              <a:rPr lang="en-US" altLang="zh-TW" sz="4000" dirty="0" smtClean="0"/>
              <a:t>. DNR-322L</a:t>
            </a:r>
            <a:endParaRPr lang="zh-TW" altLang="en-US" sz="4000" dirty="0"/>
          </a:p>
        </p:txBody>
      </p:sp>
    </p:spTree>
    <p:extLst>
      <p:ext uri="{BB962C8B-B14F-4D97-AF65-F5344CB8AC3E}">
        <p14:creationId xmlns:p14="http://schemas.microsoft.com/office/powerpoint/2010/main" val="9113711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C1.1a DNR-322L: First time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smtClean="0"/>
              <a:t>This page is shown when user first time visits.</a:t>
            </a:r>
          </a:p>
          <a:p>
            <a:pPr marL="228600" indent="-228600">
              <a:buFont typeface="Arial" pitchFamily="34" charset="0"/>
              <a:buAutoNum type="arabicPeriod"/>
            </a:pPr>
            <a:r>
              <a:rPr lang="en-US" altLang="zh-TW" sz="1200" dirty="0" smtClean="0"/>
              <a:t>The order of features  please follow: Camera</a:t>
            </a:r>
            <a:r>
              <a:rPr lang="en-US" altLang="zh-TW" sz="1200" dirty="0" smtClean="0">
                <a:sym typeface="Wingdings" pitchFamily="2" charset="2"/>
              </a:rPr>
              <a:t> Related Apps</a:t>
            </a:r>
            <a:endParaRPr lang="zh-TW" altLang="en-US" sz="12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0" y="406295"/>
            <a:ext cx="7199308" cy="485925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單箭頭接點 11"/>
          <p:cNvCxnSpPr/>
          <p:nvPr/>
        </p:nvCxnSpPr>
        <p:spPr>
          <a:xfrm flipH="1">
            <a:off x="890352" y="1918564"/>
            <a:ext cx="3653182"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139210" y="174378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C1.1b</a:t>
            </a:r>
            <a:endParaRPr lang="zh-TW" altLang="en-US" sz="1400" b="1" dirty="0">
              <a:solidFill>
                <a:schemeClr val="bg1"/>
              </a:solidFill>
            </a:endParaRPr>
          </a:p>
        </p:txBody>
      </p:sp>
      <p:sp>
        <p:nvSpPr>
          <p:cNvPr id="9" name="矩形 8"/>
          <p:cNvSpPr/>
          <p:nvPr/>
        </p:nvSpPr>
        <p:spPr>
          <a:xfrm>
            <a:off x="3715467" y="414048"/>
            <a:ext cx="828067" cy="432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Related</a:t>
            </a:r>
          </a:p>
          <a:p>
            <a:pPr algn="ctr"/>
            <a:r>
              <a:rPr lang="en-US" altLang="zh-TW" sz="1400" dirty="0" smtClean="0">
                <a:solidFill>
                  <a:schemeClr val="tx1"/>
                </a:solidFill>
              </a:rPr>
              <a:t>Apps</a:t>
            </a:r>
          </a:p>
        </p:txBody>
      </p:sp>
      <p:sp>
        <p:nvSpPr>
          <p:cNvPr id="10" name="內容版面配置區 2"/>
          <p:cNvSpPr txBox="1">
            <a:spLocks/>
          </p:cNvSpPr>
          <p:nvPr/>
        </p:nvSpPr>
        <p:spPr>
          <a:xfrm>
            <a:off x="-4432" y="6165304"/>
            <a:ext cx="9144000" cy="720080"/>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[Title]: Related Apps</a:t>
            </a:r>
            <a:endParaRPr lang="en-US" altLang="zh-TW" sz="1200" dirty="0"/>
          </a:p>
          <a:p>
            <a:pPr marL="0" indent="0">
              <a:buNone/>
            </a:pPr>
            <a:r>
              <a:rPr lang="en-US" altLang="zh-TW" sz="1200" dirty="0" smtClean="0"/>
              <a:t>[Text]: Now, You can use Related Apps to launch your favorite apps to empower your camera, network storage, and more! </a:t>
            </a:r>
            <a:endParaRPr lang="zh-TW" altLang="en-US" sz="1200" dirty="0"/>
          </a:p>
        </p:txBody>
      </p:sp>
      <p:sp>
        <p:nvSpPr>
          <p:cNvPr id="11" name="矩形 10"/>
          <p:cNvSpPr/>
          <p:nvPr/>
        </p:nvSpPr>
        <p:spPr>
          <a:xfrm>
            <a:off x="2850809"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Camera</a:t>
            </a:r>
          </a:p>
        </p:txBody>
      </p:sp>
    </p:spTree>
    <p:extLst>
      <p:ext uri="{BB962C8B-B14F-4D97-AF65-F5344CB8AC3E}">
        <p14:creationId xmlns:p14="http://schemas.microsoft.com/office/powerpoint/2010/main" val="12107179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C1.1b DNR-322L: Never signed in successfully</a:t>
            </a:r>
            <a:endParaRPr lang="zh-TW" altLang="en-US" sz="20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1" y="406295"/>
            <a:ext cx="7199306" cy="4859252"/>
          </a:xfrm>
          <a:prstGeom prst="rect">
            <a:avLst/>
          </a:prstGeom>
          <a:noFill/>
          <a:extLst>
            <a:ext uri="{909E8E84-426E-40DD-AFC4-6F175D3DCCD1}">
              <a14:hiddenFill xmlns:a14="http://schemas.microsoft.com/office/drawing/2010/main">
                <a:solidFill>
                  <a:srgbClr val="FFFFFF"/>
                </a:solidFill>
              </a14:hiddenFill>
            </a:ext>
          </a:extLst>
        </p:spPr>
      </p:pic>
      <p:sp>
        <p:nvSpPr>
          <p:cNvPr id="10" name="內容版面配置區 2"/>
          <p:cNvSpPr txBox="1">
            <a:spLocks/>
          </p:cNvSpPr>
          <p:nvPr/>
        </p:nvSpPr>
        <p:spPr>
          <a:xfrm>
            <a:off x="-4432" y="6165304"/>
            <a:ext cx="9144000" cy="720080"/>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 Please enter the admin password to access:</a:t>
            </a:r>
            <a:endParaRPr lang="zh-TW" altLang="en-US" sz="1200" dirty="0"/>
          </a:p>
        </p:txBody>
      </p:sp>
      <p:sp>
        <p:nvSpPr>
          <p:cNvPr id="7" name="矩形 6"/>
          <p:cNvSpPr/>
          <p:nvPr/>
        </p:nvSpPr>
        <p:spPr>
          <a:xfrm>
            <a:off x="2850809"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Camera</a:t>
            </a:r>
          </a:p>
        </p:txBody>
      </p:sp>
      <p:sp>
        <p:nvSpPr>
          <p:cNvPr id="9" name="內容版面配置區 2"/>
          <p:cNvSpPr>
            <a:spLocks noGrp="1"/>
          </p:cNvSpPr>
          <p:nvPr>
            <p:ph idx="1"/>
          </p:nvPr>
        </p:nvSpPr>
        <p:spPr>
          <a:xfrm>
            <a:off x="0" y="5273498"/>
            <a:ext cx="9144000" cy="891806"/>
          </a:xfrm>
        </p:spPr>
        <p:txBody>
          <a:bodyPr>
            <a:normAutofit/>
          </a:bodyPr>
          <a:lstStyle/>
          <a:p>
            <a:pPr marL="228600" indent="-228600">
              <a:buFont typeface="Arial" pitchFamily="34" charset="0"/>
              <a:buAutoNum type="arabicPeriod"/>
            </a:pPr>
            <a:r>
              <a:rPr lang="en-US" altLang="zh-TW" sz="1200" dirty="0" smtClean="0"/>
              <a:t>This page is shown when user never signed in successfully.</a:t>
            </a:r>
          </a:p>
          <a:p>
            <a:pPr marL="228600" indent="-228600">
              <a:buAutoNum type="arabicPeriod"/>
            </a:pPr>
            <a:r>
              <a:rPr lang="en-US" altLang="zh-TW" sz="1200" dirty="0" smtClean="0"/>
              <a:t>“Username” </a:t>
            </a:r>
            <a:r>
              <a:rPr lang="en-US" altLang="zh-TW" sz="1200" dirty="0"/>
              <a:t>is preset and  unchangeable</a:t>
            </a:r>
          </a:p>
          <a:p>
            <a:pPr marL="228600" indent="-228600">
              <a:buAutoNum type="arabicPeriod"/>
            </a:pPr>
            <a:r>
              <a:rPr lang="en-US" altLang="zh-TW" sz="1200" dirty="0"/>
              <a:t>If user input correct password before, pass this view and slide to Connected cameras </a:t>
            </a:r>
            <a:r>
              <a:rPr lang="en-US" altLang="zh-TW" sz="1200" dirty="0" smtClean="0"/>
              <a:t>view C1.1c directly</a:t>
            </a:r>
            <a:r>
              <a:rPr lang="en-US" altLang="zh-TW" sz="1200" dirty="0"/>
              <a:t>. </a:t>
            </a:r>
            <a:endParaRPr lang="zh-TW" altLang="en-US" sz="1200" dirty="0"/>
          </a:p>
        </p:txBody>
      </p:sp>
    </p:spTree>
    <p:extLst>
      <p:ext uri="{BB962C8B-B14F-4D97-AF65-F5344CB8AC3E}">
        <p14:creationId xmlns:p14="http://schemas.microsoft.com/office/powerpoint/2010/main" val="26573296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C1.1c DNR-322L: Ever </a:t>
            </a:r>
            <a:r>
              <a:rPr lang="en-US" altLang="zh-TW" sz="2000" b="1" dirty="0"/>
              <a:t>signed in successfully</a:t>
            </a:r>
            <a:endParaRPr lang="zh-TW" altLang="en-US" sz="20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0" y="406295"/>
            <a:ext cx="7199308" cy="485925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850809"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Camera</a:t>
            </a:r>
          </a:p>
        </p:txBody>
      </p:sp>
      <p:sp>
        <p:nvSpPr>
          <p:cNvPr id="6"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smtClean="0"/>
              <a:t>This page is shown when user ever signed in successfully.</a:t>
            </a:r>
          </a:p>
          <a:p>
            <a:pPr marL="228600" lvl="0" indent="-228600">
              <a:buFont typeface="Arial" pitchFamily="34" charset="0"/>
              <a:buAutoNum type="arabicPeriod"/>
            </a:pPr>
            <a:r>
              <a:rPr lang="en-US" altLang="zh-TW" sz="1200" dirty="0"/>
              <a:t>List all the camera list sent from NVR(including offline camera</a:t>
            </a:r>
            <a:r>
              <a:rPr lang="en-US" altLang="zh-TW" sz="1200" dirty="0" smtClean="0"/>
              <a:t>)</a:t>
            </a:r>
            <a:endParaRPr lang="en-US" altLang="zh-TW" sz="1200" dirty="0"/>
          </a:p>
        </p:txBody>
      </p:sp>
      <p:cxnSp>
        <p:nvCxnSpPr>
          <p:cNvPr id="7" name="直線單箭頭接點 6"/>
          <p:cNvCxnSpPr/>
          <p:nvPr/>
        </p:nvCxnSpPr>
        <p:spPr>
          <a:xfrm flipH="1" flipV="1">
            <a:off x="890352" y="1371528"/>
            <a:ext cx="2407275" cy="3267"/>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139210" y="1196752"/>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C2.1</a:t>
            </a:r>
            <a:endParaRPr lang="zh-TW" altLang="en-US" sz="1400" b="1" dirty="0">
              <a:solidFill>
                <a:schemeClr val="bg1"/>
              </a:solidFill>
            </a:endParaRPr>
          </a:p>
        </p:txBody>
      </p:sp>
      <p:cxnSp>
        <p:nvCxnSpPr>
          <p:cNvPr id="12" name="直線接點 11"/>
          <p:cNvCxnSpPr/>
          <p:nvPr/>
        </p:nvCxnSpPr>
        <p:spPr>
          <a:xfrm flipH="1" flipV="1">
            <a:off x="2051720" y="1374796"/>
            <a:ext cx="1245907" cy="39802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49270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C1.2.1 DNR-322L: Cameras</a:t>
            </a:r>
            <a:endParaRPr lang="zh-TW" altLang="en-US" sz="20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0" y="406295"/>
            <a:ext cx="7199308" cy="4859252"/>
          </a:xfrm>
          <a:prstGeom prst="rect">
            <a:avLst/>
          </a:prstGeom>
          <a:noFill/>
          <a:extLst>
            <a:ext uri="{909E8E84-426E-40DD-AFC4-6F175D3DCCD1}">
              <a14:hiddenFill xmlns:a14="http://schemas.microsoft.com/office/drawing/2010/main">
                <a:solidFill>
                  <a:srgbClr val="FFFFFF"/>
                </a:solidFill>
              </a14:hiddenFill>
            </a:ext>
          </a:extLst>
        </p:spPr>
      </p:pic>
      <p:sp>
        <p:nvSpPr>
          <p:cNvPr id="11" name="內容版面配置區 2"/>
          <p:cNvSpPr txBox="1">
            <a:spLocks/>
          </p:cNvSpPr>
          <p:nvPr/>
        </p:nvSpPr>
        <p:spPr>
          <a:xfrm>
            <a:off x="0" y="5265546"/>
            <a:ext cx="9144000" cy="159245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200" dirty="0" smtClean="0">
                <a:cs typeface="Arial" pitchFamily="34" charset="0"/>
              </a:rPr>
              <a:t>All behavior in normal screen or full screen are the same with camera’s live view.</a:t>
            </a:r>
            <a:endParaRPr lang="zh-TW" altLang="en-US" sz="1200" b="1" u="sng" dirty="0">
              <a:solidFill>
                <a:schemeClr val="accent2"/>
              </a:solidFill>
              <a:cs typeface="Arial" pitchFamily="34" charset="0"/>
            </a:endParaRPr>
          </a:p>
        </p:txBody>
      </p:sp>
      <p:sp>
        <p:nvSpPr>
          <p:cNvPr id="6" name="矩形 5"/>
          <p:cNvSpPr/>
          <p:nvPr/>
        </p:nvSpPr>
        <p:spPr>
          <a:xfrm>
            <a:off x="2850809"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Camera</a:t>
            </a:r>
          </a:p>
        </p:txBody>
      </p:sp>
    </p:spTree>
    <p:extLst>
      <p:ext uri="{BB962C8B-B14F-4D97-AF65-F5344CB8AC3E}">
        <p14:creationId xmlns:p14="http://schemas.microsoft.com/office/powerpoint/2010/main" val="794772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C1.3 DNR-322L: Related Apps</a:t>
            </a:r>
            <a:endParaRPr lang="zh-TW" altLang="en-US" sz="20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0" y="406295"/>
            <a:ext cx="7199308" cy="485925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756757"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Related</a:t>
            </a:r>
          </a:p>
          <a:p>
            <a:pPr algn="ctr"/>
            <a:r>
              <a:rPr lang="en-US" altLang="zh-TW" sz="1400" dirty="0">
                <a:solidFill>
                  <a:schemeClr val="tx1"/>
                </a:solidFill>
              </a:rPr>
              <a:t>Apps</a:t>
            </a:r>
          </a:p>
        </p:txBody>
      </p:sp>
      <p:sp>
        <p:nvSpPr>
          <p:cNvPr id="11" name="內容版面配置區 2"/>
          <p:cNvSpPr txBox="1">
            <a:spLocks/>
          </p:cNvSpPr>
          <p:nvPr/>
        </p:nvSpPr>
        <p:spPr>
          <a:xfrm>
            <a:off x="0" y="5265548"/>
            <a:ext cx="4572000" cy="159245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200" dirty="0" smtClean="0"/>
              <a:t>There </a:t>
            </a:r>
            <a:r>
              <a:rPr lang="en-US" altLang="zh-TW" sz="1200" dirty="0"/>
              <a:t>should be three kinds of icon types for Apps: Existing App, Not Installed, Coming Soon.</a:t>
            </a:r>
          </a:p>
          <a:p>
            <a:pPr marL="228600" indent="-228600">
              <a:buFont typeface="Arial" pitchFamily="34" charset="0"/>
              <a:buAutoNum type="arabicPeriod"/>
            </a:pPr>
            <a:r>
              <a:rPr lang="en-US" altLang="zh-TW" sz="1200" dirty="0"/>
              <a:t>[Text2]: Show the App Name in “Existing App” and “Not Installed”; show the Coming Soon in the “Coming Soon</a:t>
            </a:r>
            <a:r>
              <a:rPr lang="en-US" altLang="zh-TW" sz="1200" dirty="0" smtClean="0"/>
              <a:t>”</a:t>
            </a:r>
          </a:p>
          <a:p>
            <a:pPr marL="228600" indent="-228600">
              <a:buFont typeface="Arial" pitchFamily="34" charset="0"/>
              <a:buAutoNum type="arabicPeriod"/>
            </a:pPr>
            <a:r>
              <a:rPr lang="en-US" altLang="zh-TW" sz="1200" dirty="0"/>
              <a:t>Tap app will confirm this app has already been downloaded or not.</a:t>
            </a:r>
          </a:p>
          <a:p>
            <a:pPr marL="228600" indent="-228600">
              <a:buAutoNum type="arabicParenBoth"/>
            </a:pPr>
            <a:r>
              <a:rPr lang="en-US" altLang="zh-TW" sz="1200" dirty="0"/>
              <a:t>If Already download: : open app and log in </a:t>
            </a:r>
            <a:r>
              <a:rPr lang="en-US" altLang="zh-TW" sz="1200" dirty="0" err="1"/>
              <a:t>mydlink</a:t>
            </a:r>
            <a:r>
              <a:rPr lang="en-US" altLang="zh-TW" sz="1200" dirty="0"/>
              <a:t> account automatically.</a:t>
            </a:r>
          </a:p>
          <a:p>
            <a:pPr marL="228600" indent="-228600">
              <a:buAutoNum type="arabicParenBoth"/>
            </a:pPr>
            <a:r>
              <a:rPr lang="en-US" altLang="zh-TW" sz="1200" dirty="0"/>
              <a:t>If Un-download: go to </a:t>
            </a:r>
            <a:r>
              <a:rPr lang="en-US" altLang="zh-TW" sz="1200" b="1" u="sng" dirty="0" smtClean="0"/>
              <a:t>2.4</a:t>
            </a:r>
            <a:endParaRPr lang="en-US" altLang="zh-TW" sz="1200" b="1" u="sng" dirty="0">
              <a:solidFill>
                <a:srgbClr val="00B050"/>
              </a:solidFill>
            </a:endParaRPr>
          </a:p>
        </p:txBody>
      </p:sp>
      <p:sp>
        <p:nvSpPr>
          <p:cNvPr id="14" name="內容版面配置區 2"/>
          <p:cNvSpPr txBox="1">
            <a:spLocks/>
          </p:cNvSpPr>
          <p:nvPr/>
        </p:nvSpPr>
        <p:spPr>
          <a:xfrm>
            <a:off x="4572000" y="6093296"/>
            <a:ext cx="4572000" cy="764704"/>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Font typeface="Arial" pitchFamily="34" charset="0"/>
              <a:buNone/>
            </a:pPr>
            <a:r>
              <a:rPr lang="en-US" altLang="zh-TW" sz="1200" dirty="0" smtClean="0"/>
              <a:t>[Text]: Following s are apps you can use to empower your </a:t>
            </a:r>
            <a:r>
              <a:rPr lang="en-US" altLang="zh-TW" sz="1200" dirty="0" err="1" smtClean="0"/>
              <a:t>mydlink</a:t>
            </a:r>
            <a:r>
              <a:rPr lang="en-US" altLang="zh-TW" sz="1200" dirty="0" smtClean="0"/>
              <a:t> products:</a:t>
            </a:r>
          </a:p>
        </p:txBody>
      </p:sp>
      <p:sp>
        <p:nvSpPr>
          <p:cNvPr id="7" name="內容版面配置區 2"/>
          <p:cNvSpPr txBox="1">
            <a:spLocks/>
          </p:cNvSpPr>
          <p:nvPr/>
        </p:nvSpPr>
        <p:spPr>
          <a:xfrm>
            <a:off x="4572000" y="5265548"/>
            <a:ext cx="4572000" cy="8277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4"/>
            </a:pPr>
            <a:r>
              <a:rPr lang="en-US" altLang="zh-TW" sz="1200" dirty="0"/>
              <a:t>The max number of apps in the list is 4, and apps are Align Center. The apps in the order after the first list are  putted from left to right</a:t>
            </a:r>
            <a:r>
              <a:rPr lang="en-US" altLang="zh-TW" sz="1200" dirty="0" smtClean="0"/>
              <a:t>.</a:t>
            </a:r>
            <a:endParaRPr lang="en-US" altLang="zh-TW" sz="1200" dirty="0"/>
          </a:p>
        </p:txBody>
      </p:sp>
    </p:spTree>
    <p:extLst>
      <p:ext uri="{BB962C8B-B14F-4D97-AF65-F5344CB8AC3E}">
        <p14:creationId xmlns:p14="http://schemas.microsoft.com/office/powerpoint/2010/main" val="90918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1.1e Entrance: Device List: Connection Failed</a:t>
            </a:r>
            <a:endParaRPr lang="zh-TW" altLang="en-US" sz="2000" b="1"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4259" y="414048"/>
            <a:ext cx="7195585" cy="4857972"/>
          </a:xfrm>
          <a:prstGeom prst="rect">
            <a:avLst/>
          </a:prstGeom>
          <a:noFill/>
          <a:extLst>
            <a:ext uri="{909E8E84-426E-40DD-AFC4-6F175D3DCCD1}">
              <a14:hiddenFill xmlns:a14="http://schemas.microsoft.com/office/drawing/2010/main">
                <a:solidFill>
                  <a:srgbClr val="FFFFFF"/>
                </a:solidFill>
              </a14:hiddenFill>
            </a:ext>
          </a:extLst>
        </p:spPr>
      </p:pic>
      <p:sp>
        <p:nvSpPr>
          <p:cNvPr id="14" name="內容版面配置區 2"/>
          <p:cNvSpPr>
            <a:spLocks noGrp="1"/>
          </p:cNvSpPr>
          <p:nvPr>
            <p:ph idx="1"/>
          </p:nvPr>
        </p:nvSpPr>
        <p:spPr>
          <a:xfrm>
            <a:off x="0" y="5273498"/>
            <a:ext cx="9144000" cy="1584502"/>
          </a:xfrm>
        </p:spPr>
        <p:txBody>
          <a:bodyPr>
            <a:normAutofit/>
          </a:bodyPr>
          <a:lstStyle/>
          <a:p>
            <a:pPr marL="228600" indent="-228600">
              <a:buFont typeface="+mj-lt"/>
              <a:buAutoNum type="arabicPeriod"/>
            </a:pPr>
            <a:r>
              <a:rPr lang="en-US" altLang="zh-TW" sz="1200" dirty="0"/>
              <a:t>If connection failed, show popup.</a:t>
            </a:r>
          </a:p>
          <a:p>
            <a:pPr marL="228600" indent="-228600">
              <a:buFont typeface="+mj-lt"/>
              <a:buAutoNum type="arabicPeriod"/>
            </a:pPr>
            <a:r>
              <a:rPr lang="en-US" altLang="zh-TW" sz="1200" dirty="0"/>
              <a:t>If user reset device and tap device in device list, show this popup.</a:t>
            </a:r>
          </a:p>
          <a:p>
            <a:pPr marL="228600" indent="-228600">
              <a:buFont typeface="+mj-lt"/>
              <a:buAutoNum type="arabicPeriod"/>
            </a:pPr>
            <a:r>
              <a:rPr lang="en-US" altLang="zh-TW" sz="1200" dirty="0"/>
              <a:t>If user change device password and tap device in device list, show this popup</a:t>
            </a:r>
            <a:r>
              <a:rPr lang="en-US" altLang="zh-TW" sz="1200" dirty="0" smtClean="0"/>
              <a:t>.</a:t>
            </a:r>
            <a:endParaRPr lang="en-US" altLang="zh-TW" sz="1200" dirty="0"/>
          </a:p>
        </p:txBody>
      </p:sp>
      <p:sp>
        <p:nvSpPr>
          <p:cNvPr id="16" name="內容版面配置區 2"/>
          <p:cNvSpPr txBox="1">
            <a:spLocks/>
          </p:cNvSpPr>
          <p:nvPr/>
        </p:nvSpPr>
        <p:spPr>
          <a:xfrm>
            <a:off x="-4432" y="6093296"/>
            <a:ext cx="9144000" cy="792088"/>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[title]: Connection failed</a:t>
            </a:r>
          </a:p>
          <a:p>
            <a:pPr marL="0" indent="0">
              <a:buNone/>
            </a:pPr>
            <a:r>
              <a:rPr lang="en-US" altLang="zh-TW" sz="1200" dirty="0" smtClean="0"/>
              <a:t>[text]: Please restart or try again later. Do you want to restart now?</a:t>
            </a:r>
            <a:endParaRPr lang="zh-TW" altLang="en-US" sz="1200" dirty="0"/>
          </a:p>
        </p:txBody>
      </p:sp>
      <p:cxnSp>
        <p:nvCxnSpPr>
          <p:cNvPr id="18" name="直線單箭頭接點 17"/>
          <p:cNvCxnSpPr>
            <a:endCxn id="19" idx="3"/>
          </p:cNvCxnSpPr>
          <p:nvPr/>
        </p:nvCxnSpPr>
        <p:spPr>
          <a:xfrm flipH="1">
            <a:off x="880692" y="3312585"/>
            <a:ext cx="297122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9" name="圓角矩形 18"/>
          <p:cNvSpPr/>
          <p:nvPr/>
        </p:nvSpPr>
        <p:spPr>
          <a:xfrm>
            <a:off x="217227" y="3112093"/>
            <a:ext cx="663465"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1.1b</a:t>
            </a:r>
            <a:endParaRPr lang="zh-TW" altLang="en-US" sz="1600" b="1" dirty="0">
              <a:solidFill>
                <a:schemeClr val="bg1"/>
              </a:solidFill>
            </a:endParaRPr>
          </a:p>
        </p:txBody>
      </p:sp>
      <p:cxnSp>
        <p:nvCxnSpPr>
          <p:cNvPr id="20" name="直線單箭頭接點 19"/>
          <p:cNvCxnSpPr/>
          <p:nvPr/>
        </p:nvCxnSpPr>
        <p:spPr>
          <a:xfrm>
            <a:off x="5292080" y="3284984"/>
            <a:ext cx="302433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31" name="圓角矩形 30"/>
          <p:cNvSpPr/>
          <p:nvPr/>
        </p:nvSpPr>
        <p:spPr>
          <a:xfrm>
            <a:off x="8316416" y="3082608"/>
            <a:ext cx="663465"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0.1</a:t>
            </a:r>
            <a:endParaRPr lang="zh-TW" altLang="en-US" sz="1600" b="1" dirty="0">
              <a:solidFill>
                <a:schemeClr val="bg1"/>
              </a:solidFill>
            </a:endParaRPr>
          </a:p>
        </p:txBody>
      </p:sp>
    </p:spTree>
    <p:extLst>
      <p:ext uri="{BB962C8B-B14F-4D97-AF65-F5344CB8AC3E}">
        <p14:creationId xmlns:p14="http://schemas.microsoft.com/office/powerpoint/2010/main" val="206702118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D:\mydlink\Interaction Designer\3OS+\iOS+\20130417_+3.1.0_i\C11.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71602" y="908724"/>
            <a:ext cx="7202488" cy="48625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0"/>
            <a:ext cx="9144000" cy="6858000"/>
          </a:xfrm>
          <a:prstGeom prst="rect">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smtClean="0"/>
              <a:t>D. DIR-508 + DCS-300</a:t>
            </a:r>
            <a:endParaRPr lang="zh-TW" altLang="en-US" sz="3000" dirty="0"/>
          </a:p>
        </p:txBody>
      </p:sp>
    </p:spTree>
    <p:extLst>
      <p:ext uri="{BB962C8B-B14F-4D97-AF65-F5344CB8AC3E}">
        <p14:creationId xmlns:p14="http://schemas.microsoft.com/office/powerpoint/2010/main" val="2794704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D. DIR-508 </a:t>
            </a:r>
            <a:r>
              <a:rPr lang="en-US" altLang="zh-TW" sz="2000" b="1" dirty="0"/>
              <a:t>+ </a:t>
            </a:r>
            <a:r>
              <a:rPr lang="en-US" altLang="zh-TW" sz="2000" b="1" dirty="0" smtClean="0"/>
              <a:t>DCS-300 ( </a:t>
            </a:r>
            <a:r>
              <a:rPr lang="en-US" altLang="zh-TW" sz="2000" b="1" dirty="0" err="1" smtClean="0"/>
              <a:t>iOS</a:t>
            </a:r>
            <a:r>
              <a:rPr lang="en-US" altLang="zh-TW" sz="2000" b="1" dirty="0" smtClean="0"/>
              <a:t> only )</a:t>
            </a:r>
            <a:endParaRPr lang="zh-TW" altLang="en-US" sz="2000" b="1" dirty="0"/>
          </a:p>
        </p:txBody>
      </p:sp>
      <p:cxnSp>
        <p:nvCxnSpPr>
          <p:cNvPr id="12" name="直線單箭頭接點 11"/>
          <p:cNvCxnSpPr>
            <a:stCxn id="13" idx="3"/>
            <a:endCxn id="5" idx="1"/>
          </p:cNvCxnSpPr>
          <p:nvPr/>
        </p:nvCxnSpPr>
        <p:spPr>
          <a:xfrm flipV="1">
            <a:off x="1875998" y="2416225"/>
            <a:ext cx="807711" cy="600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755576" y="2134854"/>
            <a:ext cx="1120422" cy="5747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tx1"/>
                </a:solidFill>
              </a:rPr>
              <a:t>Device List</a:t>
            </a:r>
            <a:endParaRPr lang="zh-TW" altLang="en-US" sz="1400" b="1" dirty="0">
              <a:solidFill>
                <a:schemeClr val="tx1"/>
              </a:solidFill>
            </a:endParaRPr>
          </a:p>
        </p:txBody>
      </p:sp>
      <p:sp>
        <p:nvSpPr>
          <p:cNvPr id="5" name="菱形 4"/>
          <p:cNvSpPr/>
          <p:nvPr/>
        </p:nvSpPr>
        <p:spPr>
          <a:xfrm>
            <a:off x="2683709" y="1979514"/>
            <a:ext cx="1499785" cy="873422"/>
          </a:xfrm>
          <a:prstGeom prst="diamon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Have 300 cam or not</a:t>
            </a:r>
            <a:endParaRPr lang="zh-TW" altLang="en-US" sz="1200" dirty="0"/>
          </a:p>
        </p:txBody>
      </p:sp>
      <p:sp>
        <p:nvSpPr>
          <p:cNvPr id="20" name="文字方塊 19"/>
          <p:cNvSpPr txBox="1"/>
          <p:nvPr/>
        </p:nvSpPr>
        <p:spPr>
          <a:xfrm>
            <a:off x="1919540" y="2006855"/>
            <a:ext cx="683200" cy="461665"/>
          </a:xfrm>
          <a:prstGeom prst="rect">
            <a:avLst/>
          </a:prstGeom>
          <a:noFill/>
        </p:spPr>
        <p:txBody>
          <a:bodyPr wrap="none" rtlCol="0">
            <a:spAutoFit/>
          </a:bodyPr>
          <a:lstStyle/>
          <a:p>
            <a:pPr algn="ctr"/>
            <a:r>
              <a:rPr lang="en-US" altLang="zh-TW" sz="1200" dirty="0" smtClean="0"/>
              <a:t>Tap</a:t>
            </a:r>
          </a:p>
          <a:p>
            <a:pPr algn="ctr"/>
            <a:r>
              <a:rPr lang="en-US" altLang="zh-TW" sz="1200" dirty="0" smtClean="0"/>
              <a:t>DIR-508</a:t>
            </a:r>
            <a:endParaRPr lang="zh-TW" altLang="en-US" sz="1200" dirty="0"/>
          </a:p>
        </p:txBody>
      </p:sp>
      <p:sp>
        <p:nvSpPr>
          <p:cNvPr id="32" name="圓角矩形 31"/>
          <p:cNvSpPr/>
          <p:nvPr/>
        </p:nvSpPr>
        <p:spPr>
          <a:xfrm>
            <a:off x="4687550" y="1052736"/>
            <a:ext cx="3844890" cy="5747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smtClean="0">
                <a:solidFill>
                  <a:schemeClr val="tx1"/>
                </a:solidFill>
              </a:rPr>
              <a:t>Tap: Live View, Playback, Related Apps, Settings</a:t>
            </a:r>
            <a:endParaRPr lang="zh-TW" altLang="en-US" sz="1400" b="1" dirty="0">
              <a:solidFill>
                <a:schemeClr val="tx1"/>
              </a:solidFill>
            </a:endParaRPr>
          </a:p>
        </p:txBody>
      </p:sp>
      <p:sp>
        <p:nvSpPr>
          <p:cNvPr id="33" name="圓角矩形 32"/>
          <p:cNvSpPr/>
          <p:nvPr/>
        </p:nvSpPr>
        <p:spPr>
          <a:xfrm>
            <a:off x="4687550" y="3140968"/>
            <a:ext cx="1612642" cy="57475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1400" b="1" dirty="0">
                <a:solidFill>
                  <a:schemeClr val="tx1"/>
                </a:solidFill>
              </a:rPr>
              <a:t>Tap: </a:t>
            </a:r>
            <a:r>
              <a:rPr lang="en-US" altLang="zh-TW" sz="1400" b="1" dirty="0" smtClean="0">
                <a:solidFill>
                  <a:schemeClr val="tx1"/>
                </a:solidFill>
              </a:rPr>
              <a:t>Related Apps</a:t>
            </a:r>
            <a:endParaRPr lang="zh-TW" altLang="en-US" sz="1400" b="1" dirty="0">
              <a:solidFill>
                <a:schemeClr val="tx1"/>
              </a:solidFill>
            </a:endParaRPr>
          </a:p>
        </p:txBody>
      </p:sp>
      <p:cxnSp>
        <p:nvCxnSpPr>
          <p:cNvPr id="34" name="肘形接點 33"/>
          <p:cNvCxnSpPr>
            <a:stCxn id="5" idx="0"/>
            <a:endCxn id="32" idx="1"/>
          </p:cNvCxnSpPr>
          <p:nvPr/>
        </p:nvCxnSpPr>
        <p:spPr>
          <a:xfrm rot="5400000" flipH="1" flipV="1">
            <a:off x="3740877" y="1032841"/>
            <a:ext cx="639399" cy="1253948"/>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6" name="肘形接點 35"/>
          <p:cNvCxnSpPr>
            <a:stCxn id="5" idx="2"/>
            <a:endCxn id="33" idx="1"/>
          </p:cNvCxnSpPr>
          <p:nvPr/>
        </p:nvCxnSpPr>
        <p:spPr>
          <a:xfrm rot="16200000" flipH="1">
            <a:off x="3772871" y="2513667"/>
            <a:ext cx="575411" cy="1253948"/>
          </a:xfrm>
          <a:prstGeom prst="bentConnector2">
            <a:avLst/>
          </a:prstGeom>
          <a:ln>
            <a:tailEnd type="arrow"/>
          </a:ln>
        </p:spPr>
        <p:style>
          <a:lnRef idx="1">
            <a:schemeClr val="accent2"/>
          </a:lnRef>
          <a:fillRef idx="0">
            <a:schemeClr val="accent2"/>
          </a:fillRef>
          <a:effectRef idx="0">
            <a:schemeClr val="accent2"/>
          </a:effectRef>
          <a:fontRef idx="minor">
            <a:schemeClr val="tx1"/>
          </a:fontRef>
        </p:style>
      </p:cxnSp>
      <p:sp>
        <p:nvSpPr>
          <p:cNvPr id="39" name="文字方塊 38"/>
          <p:cNvSpPr txBox="1"/>
          <p:nvPr/>
        </p:nvSpPr>
        <p:spPr>
          <a:xfrm>
            <a:off x="3275856" y="1063769"/>
            <a:ext cx="1359668" cy="276999"/>
          </a:xfrm>
          <a:prstGeom prst="rect">
            <a:avLst/>
          </a:prstGeom>
          <a:noFill/>
        </p:spPr>
        <p:txBody>
          <a:bodyPr wrap="none" rtlCol="0">
            <a:spAutoFit/>
          </a:bodyPr>
          <a:lstStyle/>
          <a:p>
            <a:pPr algn="ctr"/>
            <a:r>
              <a:rPr lang="en-US" altLang="zh-TW" sz="1200" dirty="0" smtClean="0"/>
              <a:t>DIR-508 + DCS-300</a:t>
            </a:r>
            <a:endParaRPr lang="zh-TW" altLang="en-US" sz="1200" dirty="0"/>
          </a:p>
        </p:txBody>
      </p:sp>
      <p:sp>
        <p:nvSpPr>
          <p:cNvPr id="40" name="文字方塊 39"/>
          <p:cNvSpPr txBox="1"/>
          <p:nvPr/>
        </p:nvSpPr>
        <p:spPr>
          <a:xfrm>
            <a:off x="3463408" y="3438727"/>
            <a:ext cx="984565" cy="276999"/>
          </a:xfrm>
          <a:prstGeom prst="rect">
            <a:avLst/>
          </a:prstGeom>
          <a:noFill/>
        </p:spPr>
        <p:txBody>
          <a:bodyPr wrap="none" rtlCol="0">
            <a:spAutoFit/>
          </a:bodyPr>
          <a:lstStyle/>
          <a:p>
            <a:pPr algn="ctr"/>
            <a:r>
              <a:rPr lang="en-US" altLang="zh-TW" sz="1200" dirty="0" smtClean="0"/>
              <a:t>DIR-508 only</a:t>
            </a:r>
            <a:endParaRPr lang="zh-TW" altLang="en-US" sz="1200" dirty="0"/>
          </a:p>
        </p:txBody>
      </p:sp>
    </p:spTree>
    <p:extLst>
      <p:ext uri="{BB962C8B-B14F-4D97-AF65-F5344CB8AC3E}">
        <p14:creationId xmlns:p14="http://schemas.microsoft.com/office/powerpoint/2010/main" val="1332601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1.2.1 Push Notification</a:t>
            </a:r>
            <a:endParaRPr lang="zh-TW" altLang="en-US" sz="2000" dirty="0"/>
          </a:p>
        </p:txBody>
      </p:sp>
      <p:pic>
        <p:nvPicPr>
          <p:cNvPr id="24578"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71600" y="405865"/>
            <a:ext cx="7199313" cy="4390960"/>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p:cNvSpPr txBox="1">
            <a:spLocks/>
          </p:cNvSpPr>
          <p:nvPr/>
        </p:nvSpPr>
        <p:spPr>
          <a:xfrm>
            <a:off x="4572744" y="4796825"/>
            <a:ext cx="4571256" cy="2048182"/>
          </a:xfrm>
          <a:prstGeom prst="rect">
            <a:avLst/>
          </a:prstGeom>
          <a:solidFill>
            <a:schemeClr val="bg1"/>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zh-TW" sz="1200" b="1" u="sng" dirty="0" smtClean="0"/>
              <a:t>Right popup ( for Android only, </a:t>
            </a:r>
            <a:r>
              <a:rPr lang="en-US" altLang="zh-TW" sz="1200" b="1" u="sng" dirty="0" err="1" smtClean="0"/>
              <a:t>iOS</a:t>
            </a:r>
            <a:r>
              <a:rPr lang="en-US" altLang="zh-TW" sz="1200" b="1" u="sng" dirty="0" smtClean="0"/>
              <a:t> shown on the notice bar )</a:t>
            </a:r>
          </a:p>
          <a:p>
            <a:pPr marL="0" indent="0">
              <a:buNone/>
            </a:pPr>
            <a:r>
              <a:rPr lang="en-US" altLang="zh-TW" sz="1200" dirty="0" smtClean="0"/>
              <a:t>From</a:t>
            </a:r>
            <a:r>
              <a:rPr lang="en-US" altLang="zh-TW" sz="1200" dirty="0"/>
              <a:t>&gt;&gt; </a:t>
            </a:r>
            <a:r>
              <a:rPr lang="en-US" altLang="zh-TW" sz="1200" dirty="0" smtClean="0"/>
              <a:t>If </a:t>
            </a:r>
            <a:r>
              <a:rPr lang="en-US" altLang="zh-TW" sz="1200" dirty="0"/>
              <a:t>user enable event trigger </a:t>
            </a:r>
            <a:r>
              <a:rPr lang="en-US" altLang="zh-TW" sz="1200" dirty="0" smtClean="0"/>
              <a:t>settings </a:t>
            </a:r>
            <a:r>
              <a:rPr lang="en-US" altLang="zh-TW" sz="1200" dirty="0"/>
              <a:t>and event triggered, show </a:t>
            </a:r>
            <a:r>
              <a:rPr lang="en-US" altLang="zh-TW" sz="1200" dirty="0" smtClean="0"/>
              <a:t>notification </a:t>
            </a:r>
            <a:r>
              <a:rPr lang="en-US" altLang="zh-TW" sz="1200" dirty="0"/>
              <a:t>in notification bar and popup to remind.</a:t>
            </a:r>
          </a:p>
          <a:p>
            <a:pPr marL="0" indent="0">
              <a:buNone/>
            </a:pPr>
            <a:r>
              <a:rPr lang="en-US" altLang="zh-TW" sz="1200" dirty="0" smtClean="0"/>
              <a:t>Go&gt;&gt; OK: close </a:t>
            </a:r>
            <a:r>
              <a:rPr lang="en-US" altLang="zh-TW" sz="1200" dirty="0"/>
              <a:t>popup.</a:t>
            </a:r>
          </a:p>
          <a:p>
            <a:pPr marL="0" indent="0">
              <a:buNone/>
            </a:pPr>
            <a:r>
              <a:rPr lang="en-US" altLang="zh-TW" sz="1200" dirty="0" smtClean="0"/>
              <a:t>*</a:t>
            </a:r>
            <a:r>
              <a:rPr lang="en-US" altLang="zh-TW" sz="1200" dirty="0"/>
              <a:t>Show notice bar in </a:t>
            </a:r>
            <a:r>
              <a:rPr lang="en-US" altLang="zh-TW" sz="1200" dirty="0" err="1"/>
              <a:t>iOS</a:t>
            </a:r>
            <a:r>
              <a:rPr lang="en-US" altLang="zh-TW" sz="1200" dirty="0"/>
              <a:t> only, </a:t>
            </a:r>
            <a:r>
              <a:rPr lang="en-US" altLang="zh-TW" sz="1200" dirty="0" smtClean="0"/>
              <a:t> </a:t>
            </a:r>
            <a:r>
              <a:rPr lang="en-US" altLang="zh-TW" sz="1200" dirty="0"/>
              <a:t>but dialog and notice bar in </a:t>
            </a:r>
            <a:r>
              <a:rPr lang="en-US" altLang="zh-TW" sz="1200" dirty="0" smtClean="0"/>
              <a:t>Android </a:t>
            </a:r>
            <a:r>
              <a:rPr lang="en-US" altLang="zh-TW" sz="1200" dirty="0"/>
              <a:t>both.</a:t>
            </a:r>
            <a:endParaRPr lang="zh-TW" altLang="en-US" sz="1200" dirty="0"/>
          </a:p>
        </p:txBody>
      </p:sp>
      <p:sp>
        <p:nvSpPr>
          <p:cNvPr id="6" name="內容版面配置區 2"/>
          <p:cNvSpPr txBox="1">
            <a:spLocks/>
          </p:cNvSpPr>
          <p:nvPr/>
        </p:nvSpPr>
        <p:spPr>
          <a:xfrm>
            <a:off x="4571256" y="6309320"/>
            <a:ext cx="4567568" cy="559437"/>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 will be changed to correct info.</a:t>
            </a:r>
          </a:p>
        </p:txBody>
      </p:sp>
      <p:sp>
        <p:nvSpPr>
          <p:cNvPr id="3" name="內容版面配置區 2"/>
          <p:cNvSpPr>
            <a:spLocks noGrp="1"/>
          </p:cNvSpPr>
          <p:nvPr>
            <p:ph idx="1"/>
          </p:nvPr>
        </p:nvSpPr>
        <p:spPr>
          <a:xfrm>
            <a:off x="0" y="4796825"/>
            <a:ext cx="4571256" cy="2071931"/>
          </a:xfrm>
          <a:solidFill>
            <a:schemeClr val="bg1"/>
          </a:solidFill>
        </p:spPr>
        <p:txBody>
          <a:bodyPr>
            <a:noAutofit/>
          </a:bodyPr>
          <a:lstStyle/>
          <a:p>
            <a:pPr marL="0" indent="0">
              <a:buNone/>
            </a:pPr>
            <a:r>
              <a:rPr lang="en-US" altLang="zh-TW" sz="1200" b="1" u="sng" dirty="0" smtClean="0"/>
              <a:t>Left popup</a:t>
            </a:r>
            <a:r>
              <a:rPr lang="en-US" altLang="zh-TW" sz="1200" b="1" u="sng" dirty="0">
                <a:sym typeface="Wingdings" pitchFamily="2" charset="2"/>
              </a:rPr>
              <a:t> </a:t>
            </a:r>
            <a:r>
              <a:rPr lang="en-US" altLang="zh-TW" sz="1200" b="1" u="sng" dirty="0" smtClean="0">
                <a:sym typeface="Wingdings" pitchFamily="2" charset="2"/>
              </a:rPr>
              <a:t>( for </a:t>
            </a:r>
            <a:r>
              <a:rPr lang="en-US" altLang="zh-TW" sz="1200" b="1" u="sng" dirty="0" err="1" smtClean="0">
                <a:sym typeface="Wingdings" pitchFamily="2" charset="2"/>
              </a:rPr>
              <a:t>iOS</a:t>
            </a:r>
            <a:r>
              <a:rPr lang="en-US" altLang="zh-TW" sz="1200" b="1" u="sng" dirty="0" smtClean="0">
                <a:sym typeface="Wingdings" pitchFamily="2" charset="2"/>
              </a:rPr>
              <a:t> + Android )</a:t>
            </a:r>
            <a:endParaRPr lang="en-US" altLang="zh-TW" sz="1200" b="1" u="sng" dirty="0" smtClean="0"/>
          </a:p>
          <a:p>
            <a:pPr marL="228600" indent="-228600">
              <a:buAutoNum type="arabicPeriod"/>
            </a:pPr>
            <a:r>
              <a:rPr lang="en-US" altLang="zh-TW" sz="1200" dirty="0" smtClean="0"/>
              <a:t>If </a:t>
            </a:r>
            <a:r>
              <a:rPr lang="en-US" altLang="zh-TW" sz="1200" dirty="0"/>
              <a:t>push notification is available, </a:t>
            </a:r>
            <a:r>
              <a:rPr lang="en-US" altLang="zh-TW" sz="1200" dirty="0" smtClean="0"/>
              <a:t>show </a:t>
            </a:r>
            <a:r>
              <a:rPr lang="en-US" altLang="zh-TW" sz="1200" dirty="0"/>
              <a:t>popup when APP is launched first </a:t>
            </a:r>
            <a:r>
              <a:rPr lang="en-US" altLang="zh-TW" sz="1200" dirty="0" smtClean="0"/>
              <a:t>time.</a:t>
            </a:r>
          </a:p>
          <a:p>
            <a:pPr marL="228600" indent="-228600">
              <a:buAutoNum type="arabicPeriod"/>
            </a:pPr>
            <a:r>
              <a:rPr lang="en-US" altLang="zh-TW" sz="1200" dirty="0" smtClean="0"/>
              <a:t>Tap “Agree” to enable </a:t>
            </a:r>
            <a:r>
              <a:rPr lang="en-US" altLang="zh-TW" sz="1200" dirty="0"/>
              <a:t>push notification, </a:t>
            </a:r>
            <a:r>
              <a:rPr lang="en-US" altLang="zh-TW" sz="1200" dirty="0" smtClean="0"/>
              <a:t>close </a:t>
            </a:r>
            <a:r>
              <a:rPr lang="en-US" altLang="zh-TW" sz="1200" dirty="0"/>
              <a:t>popup</a:t>
            </a:r>
            <a:r>
              <a:rPr lang="en-US" altLang="zh-TW" sz="1200" dirty="0" smtClean="0"/>
              <a:t>. Tap “Not agree” to close popup.</a:t>
            </a:r>
          </a:p>
          <a:p>
            <a:pPr marL="228600" indent="-228600">
              <a:buAutoNum type="arabicPeriod"/>
            </a:pPr>
            <a:r>
              <a:rPr lang="en-US" altLang="zh-TW" sz="1200" dirty="0" smtClean="0"/>
              <a:t>If </a:t>
            </a:r>
            <a:r>
              <a:rPr lang="en-US" altLang="zh-TW" sz="1200" dirty="0"/>
              <a:t>user agree enable push notification, when event triggered, show notification in notification </a:t>
            </a:r>
            <a:r>
              <a:rPr lang="en-US" altLang="zh-TW" sz="1200" dirty="0" smtClean="0"/>
              <a:t>bar : </a:t>
            </a:r>
          </a:p>
          <a:p>
            <a:pPr marL="228600" indent="-228600">
              <a:buAutoNum type="arabicParenBoth"/>
            </a:pPr>
            <a:r>
              <a:rPr lang="en-US" altLang="zh-TW" sz="1200" dirty="0" smtClean="0"/>
              <a:t>Tap the notification if  user not sign in : go to sign in page. </a:t>
            </a:r>
          </a:p>
          <a:p>
            <a:pPr marL="228600" indent="-228600">
              <a:buAutoNum type="arabicParenBoth"/>
            </a:pPr>
            <a:r>
              <a:rPr lang="en-US" altLang="zh-TW" sz="1200" dirty="0" smtClean="0"/>
              <a:t>Tap notification if user already sign in : go to camera live view page directly. </a:t>
            </a:r>
          </a:p>
          <a:p>
            <a:pPr marL="0" indent="0">
              <a:buNone/>
            </a:pPr>
            <a:r>
              <a:rPr lang="en-US" altLang="zh-TW" sz="1200" dirty="0" smtClean="0"/>
              <a:t> </a:t>
            </a:r>
            <a:endParaRPr lang="zh-TW" altLang="en-US" sz="1200" dirty="0"/>
          </a:p>
        </p:txBody>
      </p:sp>
      <p:cxnSp>
        <p:nvCxnSpPr>
          <p:cNvPr id="9" name="直線單箭頭接點 8"/>
          <p:cNvCxnSpPr>
            <a:stCxn id="3" idx="0"/>
          </p:cNvCxnSpPr>
          <p:nvPr/>
        </p:nvCxnSpPr>
        <p:spPr>
          <a:xfrm flipV="1">
            <a:off x="2285628" y="3717032"/>
            <a:ext cx="630188" cy="107979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直線單箭頭接點 10"/>
          <p:cNvCxnSpPr>
            <a:stCxn id="5" idx="0"/>
          </p:cNvCxnSpPr>
          <p:nvPr/>
        </p:nvCxnSpPr>
        <p:spPr>
          <a:xfrm flipH="1" flipV="1">
            <a:off x="6156176" y="3717033"/>
            <a:ext cx="702196" cy="107979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7874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圖片 32"/>
          <p:cNvPicPr/>
          <p:nvPr/>
        </p:nvPicPr>
        <p:blipFill rotWithShape="1">
          <a:blip r:embed="rId2"/>
          <a:srcRect l="15726" t="26129" r="16734" b="22903"/>
          <a:stretch/>
        </p:blipFill>
        <p:spPr bwMode="auto">
          <a:xfrm>
            <a:off x="43704" y="1052736"/>
            <a:ext cx="9064800" cy="4320000"/>
          </a:xfrm>
          <a:prstGeom prst="rect">
            <a:avLst/>
          </a:prstGeom>
          <a:ln>
            <a:noFill/>
          </a:ln>
          <a:extLst>
            <a:ext uri="{53640926-AAD7-44D8-BBD7-CCE9431645EC}">
              <a14:shadowObscured xmlns:a14="http://schemas.microsoft.com/office/drawing/2010/main"/>
            </a:ext>
          </a:extLst>
        </p:spPr>
      </p:pic>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1.2.2 Firmware</a:t>
            </a:r>
            <a:endParaRPr lang="zh-TW" altLang="en-US" sz="2000" b="1" dirty="0"/>
          </a:p>
        </p:txBody>
      </p:sp>
      <p:cxnSp>
        <p:nvCxnSpPr>
          <p:cNvPr id="16" name="直線單箭頭接點 15"/>
          <p:cNvCxnSpPr/>
          <p:nvPr/>
        </p:nvCxnSpPr>
        <p:spPr>
          <a:xfrm flipV="1">
            <a:off x="1259632" y="1255112"/>
            <a:ext cx="1008112" cy="102176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7" name="圓角矩形 16"/>
          <p:cNvSpPr/>
          <p:nvPr/>
        </p:nvSpPr>
        <p:spPr>
          <a:xfrm>
            <a:off x="2267744" y="1052736"/>
            <a:ext cx="864096"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t>1.2.2 [1]</a:t>
            </a:r>
            <a:endParaRPr lang="zh-TW" altLang="en-US" sz="1600" b="1" dirty="0">
              <a:solidFill>
                <a:schemeClr val="bg1"/>
              </a:solidFill>
            </a:endParaRPr>
          </a:p>
        </p:txBody>
      </p:sp>
      <p:cxnSp>
        <p:nvCxnSpPr>
          <p:cNvPr id="19" name="直線單箭頭接點 18"/>
          <p:cNvCxnSpPr>
            <a:endCxn id="20" idx="2"/>
          </p:cNvCxnSpPr>
          <p:nvPr/>
        </p:nvCxnSpPr>
        <p:spPr>
          <a:xfrm flipV="1">
            <a:off x="4400688" y="1455604"/>
            <a:ext cx="0" cy="823152"/>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0" name="圓角矩形 19"/>
          <p:cNvSpPr/>
          <p:nvPr/>
        </p:nvSpPr>
        <p:spPr>
          <a:xfrm>
            <a:off x="3968640" y="1054620"/>
            <a:ext cx="864096"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t>1.2.2 [2]</a:t>
            </a:r>
            <a:endParaRPr lang="zh-TW" altLang="en-US" sz="1600" b="1" dirty="0">
              <a:solidFill>
                <a:schemeClr val="bg1"/>
              </a:solidFill>
            </a:endParaRPr>
          </a:p>
        </p:txBody>
      </p:sp>
      <p:cxnSp>
        <p:nvCxnSpPr>
          <p:cNvPr id="23" name="直線單箭頭接點 22"/>
          <p:cNvCxnSpPr>
            <a:endCxn id="24" idx="0"/>
          </p:cNvCxnSpPr>
          <p:nvPr/>
        </p:nvCxnSpPr>
        <p:spPr>
          <a:xfrm>
            <a:off x="4355976" y="4797152"/>
            <a:ext cx="0" cy="504056"/>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4" name="圓角矩形 23"/>
          <p:cNvSpPr/>
          <p:nvPr/>
        </p:nvSpPr>
        <p:spPr>
          <a:xfrm>
            <a:off x="3923928" y="5301208"/>
            <a:ext cx="864096"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t>1.2.2 [3]</a:t>
            </a:r>
            <a:endParaRPr lang="zh-TW" altLang="en-US" sz="1600" b="1" dirty="0">
              <a:solidFill>
                <a:schemeClr val="bg1"/>
              </a:solidFill>
            </a:endParaRPr>
          </a:p>
        </p:txBody>
      </p:sp>
      <p:cxnSp>
        <p:nvCxnSpPr>
          <p:cNvPr id="27" name="直線單箭頭接點 26"/>
          <p:cNvCxnSpPr>
            <a:endCxn id="28" idx="2"/>
          </p:cNvCxnSpPr>
          <p:nvPr/>
        </p:nvCxnSpPr>
        <p:spPr>
          <a:xfrm flipV="1">
            <a:off x="6084168" y="1453720"/>
            <a:ext cx="0" cy="96716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8" name="圓角矩形 27"/>
          <p:cNvSpPr/>
          <p:nvPr/>
        </p:nvSpPr>
        <p:spPr>
          <a:xfrm>
            <a:off x="5652120" y="1052736"/>
            <a:ext cx="864096"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t>1.2.2 [4]</a:t>
            </a:r>
            <a:endParaRPr lang="zh-TW" altLang="en-US" sz="1600" b="1" dirty="0">
              <a:solidFill>
                <a:schemeClr val="bg1"/>
              </a:solidFill>
            </a:endParaRPr>
          </a:p>
        </p:txBody>
      </p:sp>
      <p:cxnSp>
        <p:nvCxnSpPr>
          <p:cNvPr id="31" name="直線單箭頭接點 30"/>
          <p:cNvCxnSpPr>
            <a:endCxn id="32" idx="2"/>
          </p:cNvCxnSpPr>
          <p:nvPr/>
        </p:nvCxnSpPr>
        <p:spPr>
          <a:xfrm flipV="1">
            <a:off x="7812360" y="1453720"/>
            <a:ext cx="0" cy="823152"/>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32" name="圓角矩形 31"/>
          <p:cNvSpPr/>
          <p:nvPr/>
        </p:nvSpPr>
        <p:spPr>
          <a:xfrm>
            <a:off x="7380312" y="1052736"/>
            <a:ext cx="864096"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t>1.2.2 [5]</a:t>
            </a:r>
            <a:endParaRPr lang="zh-TW" altLang="en-US" sz="1600" b="1" dirty="0">
              <a:solidFill>
                <a:schemeClr val="bg1"/>
              </a:solidFill>
            </a:endParaRPr>
          </a:p>
        </p:txBody>
      </p:sp>
      <p:cxnSp>
        <p:nvCxnSpPr>
          <p:cNvPr id="34" name="直線單箭頭接點 33"/>
          <p:cNvCxnSpPr>
            <a:endCxn id="35" idx="0"/>
          </p:cNvCxnSpPr>
          <p:nvPr/>
        </p:nvCxnSpPr>
        <p:spPr>
          <a:xfrm>
            <a:off x="7812360" y="3847400"/>
            <a:ext cx="0" cy="151216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35" name="圓角矩形 34"/>
          <p:cNvSpPr/>
          <p:nvPr/>
        </p:nvSpPr>
        <p:spPr>
          <a:xfrm>
            <a:off x="7380312" y="5359568"/>
            <a:ext cx="864096"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t>1.2.2 [6]</a:t>
            </a:r>
            <a:endParaRPr lang="zh-TW" altLang="en-US" sz="1600" b="1" dirty="0">
              <a:solidFill>
                <a:schemeClr val="bg1"/>
              </a:solidFill>
            </a:endParaRPr>
          </a:p>
        </p:txBody>
      </p:sp>
      <p:sp>
        <p:nvSpPr>
          <p:cNvPr id="3" name="文字方塊 2"/>
          <p:cNvSpPr txBox="1"/>
          <p:nvPr/>
        </p:nvSpPr>
        <p:spPr>
          <a:xfrm>
            <a:off x="496048" y="2325352"/>
            <a:ext cx="391454" cy="307777"/>
          </a:xfrm>
          <a:prstGeom prst="rect">
            <a:avLst/>
          </a:prstGeom>
          <a:solidFill>
            <a:schemeClr val="bg1">
              <a:lumMod val="95000"/>
            </a:schemeClr>
          </a:solidFill>
        </p:spPr>
        <p:txBody>
          <a:bodyPr wrap="none" rtlCol="0">
            <a:spAutoFit/>
          </a:bodyPr>
          <a:lstStyle/>
          <a:p>
            <a:r>
              <a:rPr lang="en-US" altLang="zh-TW" sz="1400" b="1" dirty="0" smtClean="0">
                <a:solidFill>
                  <a:srgbClr val="FF0000"/>
                </a:solidFill>
              </a:rPr>
              <a:t>[1]</a:t>
            </a:r>
            <a:endParaRPr lang="zh-TW" altLang="en-US" sz="1400" b="1" dirty="0">
              <a:solidFill>
                <a:srgbClr val="FF0000"/>
              </a:solidFill>
            </a:endParaRPr>
          </a:p>
        </p:txBody>
      </p:sp>
      <p:sp>
        <p:nvSpPr>
          <p:cNvPr id="18" name="文字方塊 17"/>
          <p:cNvSpPr txBox="1"/>
          <p:nvPr/>
        </p:nvSpPr>
        <p:spPr>
          <a:xfrm>
            <a:off x="4180546" y="4046008"/>
            <a:ext cx="391454" cy="307777"/>
          </a:xfrm>
          <a:prstGeom prst="rect">
            <a:avLst/>
          </a:prstGeom>
          <a:solidFill>
            <a:schemeClr val="bg1">
              <a:lumMod val="95000"/>
            </a:schemeClr>
          </a:solidFill>
        </p:spPr>
        <p:txBody>
          <a:bodyPr wrap="none" rtlCol="0">
            <a:spAutoFit/>
          </a:bodyPr>
          <a:lstStyle/>
          <a:p>
            <a:r>
              <a:rPr lang="en-US" altLang="zh-TW" sz="1400" b="1" dirty="0" smtClean="0">
                <a:solidFill>
                  <a:srgbClr val="FF0000"/>
                </a:solidFill>
              </a:rPr>
              <a:t>[3]</a:t>
            </a:r>
            <a:endParaRPr lang="zh-TW" altLang="en-US" sz="1400" b="1" dirty="0">
              <a:solidFill>
                <a:srgbClr val="FF0000"/>
              </a:solidFill>
            </a:endParaRPr>
          </a:p>
        </p:txBody>
      </p:sp>
      <p:sp>
        <p:nvSpPr>
          <p:cNvPr id="21" name="文字方塊 20"/>
          <p:cNvSpPr txBox="1"/>
          <p:nvPr/>
        </p:nvSpPr>
        <p:spPr>
          <a:xfrm>
            <a:off x="5908738" y="2160152"/>
            <a:ext cx="391454" cy="307777"/>
          </a:xfrm>
          <a:prstGeom prst="rect">
            <a:avLst/>
          </a:prstGeom>
          <a:solidFill>
            <a:schemeClr val="bg1">
              <a:lumMod val="95000"/>
            </a:schemeClr>
          </a:solidFill>
        </p:spPr>
        <p:txBody>
          <a:bodyPr wrap="none" rtlCol="0">
            <a:spAutoFit/>
          </a:bodyPr>
          <a:lstStyle/>
          <a:p>
            <a:r>
              <a:rPr lang="en-US" altLang="zh-TW" sz="1400" b="1" dirty="0" smtClean="0">
                <a:solidFill>
                  <a:srgbClr val="FF0000"/>
                </a:solidFill>
              </a:rPr>
              <a:t>[4]</a:t>
            </a:r>
            <a:endParaRPr lang="zh-TW" altLang="en-US" sz="1400" b="1" dirty="0">
              <a:solidFill>
                <a:srgbClr val="FF0000"/>
              </a:solidFill>
            </a:endParaRPr>
          </a:p>
        </p:txBody>
      </p:sp>
      <p:sp>
        <p:nvSpPr>
          <p:cNvPr id="22" name="文字方塊 21"/>
          <p:cNvSpPr txBox="1"/>
          <p:nvPr/>
        </p:nvSpPr>
        <p:spPr>
          <a:xfrm>
            <a:off x="7616633" y="2124867"/>
            <a:ext cx="391454" cy="307777"/>
          </a:xfrm>
          <a:prstGeom prst="rect">
            <a:avLst/>
          </a:prstGeom>
          <a:solidFill>
            <a:schemeClr val="accent5">
              <a:lumMod val="20000"/>
              <a:lumOff val="80000"/>
            </a:schemeClr>
          </a:solidFill>
        </p:spPr>
        <p:txBody>
          <a:bodyPr wrap="none" rtlCol="0">
            <a:spAutoFit/>
          </a:bodyPr>
          <a:lstStyle/>
          <a:p>
            <a:r>
              <a:rPr lang="en-US" altLang="zh-TW" sz="1400" b="1" dirty="0" smtClean="0">
                <a:solidFill>
                  <a:srgbClr val="FF0000"/>
                </a:solidFill>
              </a:rPr>
              <a:t>[5]</a:t>
            </a:r>
            <a:endParaRPr lang="zh-TW" altLang="en-US" sz="1400" b="1" dirty="0">
              <a:solidFill>
                <a:srgbClr val="FF0000"/>
              </a:solidFill>
            </a:endParaRPr>
          </a:p>
        </p:txBody>
      </p:sp>
      <p:sp>
        <p:nvSpPr>
          <p:cNvPr id="25" name="文字方塊 24"/>
          <p:cNvSpPr txBox="1"/>
          <p:nvPr/>
        </p:nvSpPr>
        <p:spPr>
          <a:xfrm>
            <a:off x="7623282" y="3068960"/>
            <a:ext cx="391454" cy="307777"/>
          </a:xfrm>
          <a:prstGeom prst="rect">
            <a:avLst/>
          </a:prstGeom>
          <a:solidFill>
            <a:schemeClr val="accent5">
              <a:lumMod val="20000"/>
              <a:lumOff val="80000"/>
            </a:schemeClr>
          </a:solidFill>
        </p:spPr>
        <p:txBody>
          <a:bodyPr wrap="none" rtlCol="0">
            <a:spAutoFit/>
          </a:bodyPr>
          <a:lstStyle/>
          <a:p>
            <a:r>
              <a:rPr lang="en-US" altLang="zh-TW" sz="1400" b="1" dirty="0" smtClean="0">
                <a:solidFill>
                  <a:srgbClr val="FF0000"/>
                </a:solidFill>
              </a:rPr>
              <a:t>[6]</a:t>
            </a:r>
            <a:endParaRPr lang="zh-TW" altLang="en-US" sz="1400" b="1" dirty="0">
              <a:solidFill>
                <a:srgbClr val="FF0000"/>
              </a:solidFill>
            </a:endParaRPr>
          </a:p>
        </p:txBody>
      </p:sp>
      <p:sp>
        <p:nvSpPr>
          <p:cNvPr id="26" name="文字方塊 25"/>
          <p:cNvSpPr txBox="1"/>
          <p:nvPr/>
        </p:nvSpPr>
        <p:spPr>
          <a:xfrm>
            <a:off x="4194544" y="2132856"/>
            <a:ext cx="391454" cy="307777"/>
          </a:xfrm>
          <a:prstGeom prst="rect">
            <a:avLst/>
          </a:prstGeom>
          <a:solidFill>
            <a:schemeClr val="accent5">
              <a:lumMod val="20000"/>
              <a:lumOff val="80000"/>
            </a:schemeClr>
          </a:solidFill>
        </p:spPr>
        <p:txBody>
          <a:bodyPr wrap="none" rtlCol="0">
            <a:spAutoFit/>
          </a:bodyPr>
          <a:lstStyle/>
          <a:p>
            <a:r>
              <a:rPr lang="en-US" altLang="zh-TW" sz="1400" b="1" dirty="0" smtClean="0">
                <a:solidFill>
                  <a:srgbClr val="FF0000"/>
                </a:solidFill>
              </a:rPr>
              <a:t>[2]</a:t>
            </a:r>
            <a:endParaRPr lang="zh-TW" altLang="en-US" sz="1400" b="1" dirty="0">
              <a:solidFill>
                <a:srgbClr val="FF0000"/>
              </a:solidFill>
            </a:endParaRPr>
          </a:p>
        </p:txBody>
      </p:sp>
      <p:sp>
        <p:nvSpPr>
          <p:cNvPr id="36" name="文字版面配置區 7"/>
          <p:cNvSpPr txBox="1">
            <a:spLocks/>
          </p:cNvSpPr>
          <p:nvPr/>
        </p:nvSpPr>
        <p:spPr>
          <a:xfrm>
            <a:off x="0" y="5760552"/>
            <a:ext cx="9144000" cy="109744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a:pPr>
            <a:r>
              <a:rPr lang="en-US" altLang="zh-TW" sz="1200" dirty="0" smtClean="0"/>
              <a:t>Wireframe please refers to next 6 pages </a:t>
            </a:r>
            <a:endParaRPr lang="en-US" altLang="zh-TW" sz="1200" dirty="0" smtClean="0">
              <a:solidFill>
                <a:srgbClr val="00B050"/>
              </a:solidFill>
            </a:endParaRPr>
          </a:p>
          <a:p>
            <a:pPr marL="228600" indent="-228600">
              <a:buFont typeface="+mj-lt"/>
              <a:buAutoNum type="arabicPeriod"/>
            </a:pPr>
            <a:r>
              <a:rPr lang="en-US" altLang="zh-TW" sz="1200" dirty="0" smtClean="0"/>
              <a:t>After sign in, if not latest Firmware, show upgrade popup only once after user tap device.</a:t>
            </a:r>
          </a:p>
          <a:p>
            <a:pPr marL="228600" indent="-228600">
              <a:buFont typeface="+mj-lt"/>
              <a:buAutoNum type="arabicPeriod"/>
            </a:pPr>
            <a:r>
              <a:rPr lang="en-US" altLang="zh-TW" sz="1200" dirty="0" smtClean="0"/>
              <a:t>If user upgrade failed(timeout or failed), allow show popup again after user tap device. </a:t>
            </a:r>
            <a:endParaRPr lang="en-US" altLang="zh-TW" sz="1200" dirty="0"/>
          </a:p>
        </p:txBody>
      </p:sp>
    </p:spTree>
    <p:extLst>
      <p:ext uri="{BB962C8B-B14F-4D97-AF65-F5344CB8AC3E}">
        <p14:creationId xmlns:p14="http://schemas.microsoft.com/office/powerpoint/2010/main" val="10757181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1.2.2 Firmware: [1] Device List</a:t>
            </a:r>
            <a:endParaRPr lang="zh-TW" altLang="en-US" sz="2000" b="1" dirty="0"/>
          </a:p>
        </p:txBody>
      </p:sp>
      <p:pic>
        <p:nvPicPr>
          <p:cNvPr id="17"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5393" y="414048"/>
            <a:ext cx="7193317" cy="485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7049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1.2.2 Firmware: [2] Pop up: Upgrade or later?</a:t>
            </a:r>
            <a:endParaRPr lang="zh-TW" altLang="en-US" sz="2000" b="1" dirty="0"/>
          </a:p>
        </p:txBody>
      </p:sp>
      <p:sp>
        <p:nvSpPr>
          <p:cNvPr id="6" name="內容版面配置區 2"/>
          <p:cNvSpPr txBox="1">
            <a:spLocks/>
          </p:cNvSpPr>
          <p:nvPr/>
        </p:nvSpPr>
        <p:spPr>
          <a:xfrm>
            <a:off x="-4432" y="5733256"/>
            <a:ext cx="9148432" cy="1152127"/>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dirty="0"/>
              <a:t>[Content from PP]</a:t>
            </a:r>
          </a:p>
          <a:p>
            <a:pPr marL="0" indent="0">
              <a:buNone/>
            </a:pPr>
            <a:r>
              <a:rPr lang="en-US" altLang="zh-TW" sz="1200" dirty="0"/>
              <a:t>[Title 1] : New firmware available</a:t>
            </a:r>
          </a:p>
          <a:p>
            <a:pPr marL="0" indent="0">
              <a:buNone/>
            </a:pPr>
            <a:r>
              <a:rPr lang="en-US" altLang="zh-TW" sz="1200" dirty="0"/>
              <a:t>[Text 1] : A new firmware is available for your </a:t>
            </a:r>
            <a:r>
              <a:rPr lang="en-US" altLang="zh-TW" sz="1200" dirty="0" smtClean="0"/>
              <a:t>device. Please </a:t>
            </a:r>
            <a:r>
              <a:rPr lang="en-US" altLang="zh-TW" sz="1200" dirty="0"/>
              <a:t>upgrade your firmware and ensure you have access to the latest features.</a:t>
            </a:r>
          </a:p>
          <a:p>
            <a:pPr marL="0" indent="0">
              <a:buNone/>
            </a:pPr>
            <a:r>
              <a:rPr lang="en-US" altLang="zh-TW" sz="1200" dirty="0"/>
              <a:t>[button] : Upgrade/Not upgrade</a:t>
            </a:r>
          </a:p>
        </p:txBody>
      </p:sp>
      <p:pic>
        <p:nvPicPr>
          <p:cNvPr id="17"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6" y="414577"/>
            <a:ext cx="7197411" cy="485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6984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1.2.2 Firmware: [3] Device First Page</a:t>
            </a:r>
            <a:endParaRPr lang="zh-TW" altLang="en-US" sz="2000" b="1" dirty="0"/>
          </a:p>
        </p:txBody>
      </p:sp>
      <p:pic>
        <p:nvPicPr>
          <p:cNvPr id="17"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6" y="414577"/>
            <a:ext cx="7197411" cy="4856914"/>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p:cNvSpPr>
            <a:spLocks noGrp="1"/>
          </p:cNvSpPr>
          <p:nvPr>
            <p:ph idx="1"/>
          </p:nvPr>
        </p:nvSpPr>
        <p:spPr>
          <a:xfrm>
            <a:off x="0" y="5273498"/>
            <a:ext cx="9144000" cy="459758"/>
          </a:xfrm>
        </p:spPr>
        <p:txBody>
          <a:bodyPr>
            <a:normAutofit/>
          </a:bodyPr>
          <a:lstStyle/>
          <a:p>
            <a:pPr marL="0" indent="0">
              <a:lnSpc>
                <a:spcPts val="1200"/>
              </a:lnSpc>
              <a:spcBef>
                <a:spcPts val="0"/>
              </a:spcBef>
              <a:buNone/>
            </a:pPr>
            <a:r>
              <a:rPr lang="en-US" altLang="zh-TW" sz="1200" dirty="0" smtClean="0"/>
              <a:t>1. Show </a:t>
            </a:r>
            <a:r>
              <a:rPr lang="en-US" altLang="zh-TW" sz="1200" dirty="0"/>
              <a:t>abnormal icon if </a:t>
            </a:r>
            <a:r>
              <a:rPr lang="en-US" altLang="zh-TW" sz="1200" dirty="0" smtClean="0"/>
              <a:t> old </a:t>
            </a:r>
            <a:r>
              <a:rPr lang="en-US" altLang="zh-TW" sz="1200" dirty="0"/>
              <a:t>FW can not support.</a:t>
            </a:r>
          </a:p>
        </p:txBody>
      </p:sp>
    </p:spTree>
    <p:extLst>
      <p:ext uri="{BB962C8B-B14F-4D97-AF65-F5344CB8AC3E}">
        <p14:creationId xmlns:p14="http://schemas.microsoft.com/office/powerpoint/2010/main" val="1423621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extLst>
              <p:ext uri="{D42A27DB-BD31-4B8C-83A1-F6EECF244321}">
                <p14:modId xmlns:p14="http://schemas.microsoft.com/office/powerpoint/2010/main" val="1988371190"/>
              </p:ext>
            </p:extLst>
          </p:nvPr>
        </p:nvGraphicFramePr>
        <p:xfrm>
          <a:off x="457200" y="260350"/>
          <a:ext cx="8229600" cy="1483360"/>
        </p:xfrm>
        <a:graphic>
          <a:graphicData uri="http://schemas.openxmlformats.org/drawingml/2006/table">
            <a:tbl>
              <a:tblPr firstRow="1" bandRow="1">
                <a:tableStyleId>{5C22544A-7EE6-4342-B048-85BDC9FD1C3A}</a:tableStyleId>
              </a:tblPr>
              <a:tblGrid>
                <a:gridCol w="1018456"/>
                <a:gridCol w="576064"/>
                <a:gridCol w="6635080"/>
              </a:tblGrid>
              <a:tr h="370840">
                <a:tc>
                  <a:txBody>
                    <a:bodyPr/>
                    <a:lstStyle/>
                    <a:p>
                      <a:pPr algn="ctr"/>
                      <a:r>
                        <a:rPr lang="en-US" altLang="zh-TW" sz="1400" dirty="0" smtClean="0"/>
                        <a:t>Date</a:t>
                      </a:r>
                      <a:endParaRPr lang="zh-TW" altLang="en-US" sz="1400" dirty="0"/>
                    </a:p>
                  </a:txBody>
                  <a:tcPr/>
                </a:tc>
                <a:tc>
                  <a:txBody>
                    <a:bodyPr/>
                    <a:lstStyle/>
                    <a:p>
                      <a:pPr algn="ctr"/>
                      <a:r>
                        <a:rPr lang="en-US" altLang="zh-TW" sz="1400" dirty="0" smtClean="0"/>
                        <a:t>ID</a:t>
                      </a:r>
                      <a:endParaRPr lang="zh-TW" altLang="en-US" sz="1400" dirty="0"/>
                    </a:p>
                  </a:txBody>
                  <a:tcPr/>
                </a:tc>
                <a:tc>
                  <a:txBody>
                    <a:bodyPr/>
                    <a:lstStyle/>
                    <a:p>
                      <a:pPr algn="ctr"/>
                      <a:r>
                        <a:rPr lang="en-US" altLang="zh-TW" sz="1400" dirty="0" smtClean="0"/>
                        <a:t>Revise</a:t>
                      </a:r>
                      <a:endParaRPr lang="zh-TW" altLang="en-US" sz="1400" dirty="0"/>
                    </a:p>
                  </a:txBody>
                  <a:tcPr/>
                </a:tc>
              </a:tr>
              <a:tr h="370840">
                <a:tc>
                  <a:txBody>
                    <a:bodyPr/>
                    <a:lstStyle/>
                    <a:p>
                      <a:pPr algn="ctr"/>
                      <a:r>
                        <a:rPr lang="en-US" altLang="zh-TW" sz="1400" dirty="0" smtClean="0"/>
                        <a:t>2013.05.31</a:t>
                      </a:r>
                      <a:endParaRPr lang="zh-TW" altLang="en-US" sz="1400" dirty="0"/>
                    </a:p>
                  </a:txBody>
                  <a:tcPr/>
                </a:tc>
                <a:tc>
                  <a:txBody>
                    <a:bodyPr/>
                    <a:lstStyle/>
                    <a:p>
                      <a:pPr algn="ctr"/>
                      <a:r>
                        <a:rPr lang="en-US" altLang="zh-TW" sz="1400" dirty="0" smtClean="0"/>
                        <a:t>BEL</a:t>
                      </a:r>
                      <a:endParaRPr lang="zh-TW" altLang="en-US" sz="1400" dirty="0"/>
                    </a:p>
                  </a:txBody>
                  <a:tcPr/>
                </a:tc>
                <a:tc>
                  <a:txBody>
                    <a:bodyPr/>
                    <a:lstStyle/>
                    <a:p>
                      <a:pPr algn="l"/>
                      <a:r>
                        <a:rPr lang="en-US" altLang="zh-TW" sz="1400" baseline="0" dirty="0" smtClean="0"/>
                        <a:t>Revise New 300 for combine 120 300 310 in the future.</a:t>
                      </a:r>
                    </a:p>
                  </a:txBody>
                  <a:tcPr/>
                </a:tc>
              </a:tr>
              <a:tr h="370840">
                <a:tc>
                  <a:txBody>
                    <a:bodyPr/>
                    <a:lstStyle/>
                    <a:p>
                      <a:pPr algn="ctr"/>
                      <a:r>
                        <a:rPr lang="en-US" altLang="zh-TW" sz="1400" dirty="0" smtClean="0"/>
                        <a:t>2013.05.02</a:t>
                      </a:r>
                      <a:endParaRPr lang="zh-TW" altLang="en-US" sz="1400" dirty="0"/>
                    </a:p>
                  </a:txBody>
                  <a:tcPr/>
                </a:tc>
                <a:tc>
                  <a:txBody>
                    <a:bodyPr/>
                    <a:lstStyle/>
                    <a:p>
                      <a:pPr algn="ctr"/>
                      <a:r>
                        <a:rPr lang="en-US" altLang="zh-TW" sz="1400" dirty="0" smtClean="0"/>
                        <a:t>BEL</a:t>
                      </a:r>
                      <a:endParaRPr lang="zh-TW" altLang="en-US" sz="1400" dirty="0"/>
                    </a:p>
                  </a:txBody>
                  <a:tcPr/>
                </a:tc>
                <a:tc>
                  <a:txBody>
                    <a:bodyPr/>
                    <a:lstStyle/>
                    <a:p>
                      <a:pPr algn="l"/>
                      <a:r>
                        <a:rPr lang="en-US" altLang="zh-TW" sz="1400" baseline="0" dirty="0" smtClean="0"/>
                        <a:t>Revise Detection from 300</a:t>
                      </a:r>
                    </a:p>
                  </a:txBody>
                  <a:tcPr/>
                </a:tc>
              </a:tr>
              <a:tr h="370840">
                <a:tc>
                  <a:txBody>
                    <a:bodyPr/>
                    <a:lstStyle/>
                    <a:p>
                      <a:pPr algn="ctr"/>
                      <a:r>
                        <a:rPr lang="en-US" altLang="zh-TW" sz="1400" dirty="0" smtClean="0"/>
                        <a:t>2013.04.24</a:t>
                      </a:r>
                      <a:endParaRPr lang="zh-TW" altLang="en-US" sz="1400" dirty="0"/>
                    </a:p>
                  </a:txBody>
                  <a:tcPr/>
                </a:tc>
                <a:tc>
                  <a:txBody>
                    <a:bodyPr/>
                    <a:lstStyle/>
                    <a:p>
                      <a:pPr algn="ctr"/>
                      <a:r>
                        <a:rPr lang="en-US" altLang="zh-TW" sz="1400" dirty="0" smtClean="0"/>
                        <a:t>BEL</a:t>
                      </a:r>
                      <a:endParaRPr lang="zh-TW" altLang="en-US" sz="1400" dirty="0"/>
                    </a:p>
                  </a:txBody>
                  <a:tcPr/>
                </a:tc>
                <a:tc>
                  <a:txBody>
                    <a:bodyPr/>
                    <a:lstStyle/>
                    <a:p>
                      <a:pPr algn="l"/>
                      <a:r>
                        <a:rPr lang="en-US" altLang="zh-TW" sz="1400" dirty="0" smtClean="0"/>
                        <a:t>Rebuild</a:t>
                      </a:r>
                      <a:r>
                        <a:rPr lang="en-US" altLang="zh-TW" sz="1400" baseline="0" dirty="0" smtClean="0"/>
                        <a:t> from 310</a:t>
                      </a:r>
                    </a:p>
                  </a:txBody>
                  <a:tcPr/>
                </a:tc>
              </a:tr>
            </a:tbl>
          </a:graphicData>
        </a:graphic>
      </p:graphicFrame>
    </p:spTree>
    <p:extLst>
      <p:ext uri="{BB962C8B-B14F-4D97-AF65-F5344CB8AC3E}">
        <p14:creationId xmlns:p14="http://schemas.microsoft.com/office/powerpoint/2010/main" val="1680731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1.2.2 </a:t>
            </a:r>
            <a:r>
              <a:rPr lang="en-US" altLang="zh-TW" sz="2000" b="1" dirty="0"/>
              <a:t>Firmware: [4] </a:t>
            </a:r>
            <a:r>
              <a:rPr lang="en-US" altLang="zh-TW" sz="2000" b="1" dirty="0" smtClean="0"/>
              <a:t>Upgrading…</a:t>
            </a:r>
            <a:endParaRPr lang="zh-TW" altLang="en-US" sz="2000" b="1" dirty="0"/>
          </a:p>
        </p:txBody>
      </p:sp>
      <p:pic>
        <p:nvPicPr>
          <p:cNvPr id="17"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5393" y="415959"/>
            <a:ext cx="7193317" cy="4854150"/>
          </a:xfrm>
          <a:prstGeom prst="rect">
            <a:avLst/>
          </a:prstGeom>
          <a:noFill/>
          <a:extLst>
            <a:ext uri="{909E8E84-426E-40DD-AFC4-6F175D3DCCD1}">
              <a14:hiddenFill xmlns:a14="http://schemas.microsoft.com/office/drawing/2010/main">
                <a:solidFill>
                  <a:srgbClr val="FFFFFF"/>
                </a:solidFill>
              </a14:hiddenFill>
            </a:ext>
          </a:extLst>
        </p:spPr>
      </p:pic>
      <p:sp>
        <p:nvSpPr>
          <p:cNvPr id="4" name="內容版面配置區 2"/>
          <p:cNvSpPr txBox="1">
            <a:spLocks/>
          </p:cNvSpPr>
          <p:nvPr/>
        </p:nvSpPr>
        <p:spPr>
          <a:xfrm>
            <a:off x="-4432" y="6093296"/>
            <a:ext cx="9148432" cy="792087"/>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dirty="0"/>
              <a:t>[Content from PP]</a:t>
            </a:r>
          </a:p>
          <a:p>
            <a:pPr marL="0" indent="0">
              <a:buNone/>
            </a:pPr>
            <a:r>
              <a:rPr lang="en-US" altLang="zh-TW" sz="1200" dirty="0" smtClean="0"/>
              <a:t>[</a:t>
            </a:r>
            <a:r>
              <a:rPr lang="en-US" altLang="zh-TW" sz="1200" dirty="0"/>
              <a:t>Text 4] : Upgrading…</a:t>
            </a:r>
          </a:p>
        </p:txBody>
      </p:sp>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477949" y="5373216"/>
            <a:ext cx="545910" cy="606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線單箭頭接點 4"/>
          <p:cNvCxnSpPr>
            <a:stCxn id="1026" idx="0"/>
          </p:cNvCxnSpPr>
          <p:nvPr/>
        </p:nvCxnSpPr>
        <p:spPr>
          <a:xfrm flipV="1">
            <a:off x="3750904" y="3284984"/>
            <a:ext cx="677080" cy="20882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61588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1.2.2 </a:t>
            </a:r>
            <a:r>
              <a:rPr lang="en-US" altLang="zh-TW" sz="2000" b="1" dirty="0"/>
              <a:t>Firmware: </a:t>
            </a:r>
            <a:r>
              <a:rPr lang="en-US" altLang="zh-TW" sz="2000" b="1" dirty="0" smtClean="0"/>
              <a:t>[5] Pop-up: Succeed</a:t>
            </a:r>
            <a:endParaRPr lang="zh-TW" altLang="en-US" sz="2000" b="1" dirty="0"/>
          </a:p>
        </p:txBody>
      </p:sp>
      <p:pic>
        <p:nvPicPr>
          <p:cNvPr id="17"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5394" y="415959"/>
            <a:ext cx="7193315" cy="4854149"/>
          </a:xfrm>
          <a:prstGeom prst="rect">
            <a:avLst/>
          </a:prstGeom>
          <a:noFill/>
          <a:extLst>
            <a:ext uri="{909E8E84-426E-40DD-AFC4-6F175D3DCCD1}">
              <a14:hiddenFill xmlns:a14="http://schemas.microsoft.com/office/drawing/2010/main">
                <a:solidFill>
                  <a:srgbClr val="FFFFFF"/>
                </a:solidFill>
              </a14:hiddenFill>
            </a:ext>
          </a:extLst>
        </p:spPr>
      </p:pic>
      <p:sp>
        <p:nvSpPr>
          <p:cNvPr id="4" name="內容版面配置區 2"/>
          <p:cNvSpPr txBox="1">
            <a:spLocks/>
          </p:cNvSpPr>
          <p:nvPr/>
        </p:nvSpPr>
        <p:spPr>
          <a:xfrm>
            <a:off x="-4432" y="5805264"/>
            <a:ext cx="9148432" cy="1080119"/>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dirty="0"/>
              <a:t>[Content from PP]</a:t>
            </a:r>
          </a:p>
          <a:p>
            <a:pPr marL="0" indent="0">
              <a:buNone/>
            </a:pPr>
            <a:r>
              <a:rPr lang="en-US" altLang="zh-TW" sz="1200" dirty="0"/>
              <a:t>[Title 2] : Upgrade firmware successfully</a:t>
            </a:r>
          </a:p>
          <a:p>
            <a:pPr marL="0" indent="0">
              <a:buNone/>
            </a:pPr>
            <a:r>
              <a:rPr lang="en-US" altLang="zh-TW" sz="1200" dirty="0"/>
              <a:t>[Text 2] : Your firmware has been upgraded to the latest version. Please go back to device list and select the device again to refresh the device features</a:t>
            </a:r>
          </a:p>
        </p:txBody>
      </p:sp>
    </p:spTree>
    <p:extLst>
      <p:ext uri="{BB962C8B-B14F-4D97-AF65-F5344CB8AC3E}">
        <p14:creationId xmlns:p14="http://schemas.microsoft.com/office/powerpoint/2010/main" val="38053920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1.2.2 </a:t>
            </a:r>
            <a:r>
              <a:rPr lang="en-US" altLang="zh-TW" sz="2000" b="1" dirty="0"/>
              <a:t>Firmware: </a:t>
            </a:r>
            <a:r>
              <a:rPr lang="en-US" altLang="zh-TW" sz="2000" b="1" dirty="0" smtClean="0"/>
              <a:t>[6] Pop-up: Failed</a:t>
            </a:r>
            <a:endParaRPr lang="zh-TW" altLang="en-US" sz="2000" b="1" dirty="0"/>
          </a:p>
        </p:txBody>
      </p:sp>
      <p:pic>
        <p:nvPicPr>
          <p:cNvPr id="17"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5394" y="415959"/>
            <a:ext cx="7193314" cy="4854149"/>
          </a:xfrm>
          <a:prstGeom prst="rect">
            <a:avLst/>
          </a:prstGeom>
          <a:noFill/>
          <a:extLst>
            <a:ext uri="{909E8E84-426E-40DD-AFC4-6F175D3DCCD1}">
              <a14:hiddenFill xmlns:a14="http://schemas.microsoft.com/office/drawing/2010/main">
                <a:solidFill>
                  <a:srgbClr val="FFFFFF"/>
                </a:solidFill>
              </a14:hiddenFill>
            </a:ext>
          </a:extLst>
        </p:spPr>
      </p:pic>
      <p:sp>
        <p:nvSpPr>
          <p:cNvPr id="4" name="內容版面配置區 2"/>
          <p:cNvSpPr txBox="1">
            <a:spLocks/>
          </p:cNvSpPr>
          <p:nvPr/>
        </p:nvSpPr>
        <p:spPr>
          <a:xfrm>
            <a:off x="-4432" y="5805264"/>
            <a:ext cx="9148432" cy="1080119"/>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dirty="0"/>
              <a:t>[Content from PP]</a:t>
            </a:r>
          </a:p>
          <a:p>
            <a:pPr marL="0" indent="0">
              <a:buNone/>
            </a:pPr>
            <a:r>
              <a:rPr lang="en-US" altLang="zh-TW" sz="1200" dirty="0"/>
              <a:t>[Title 3] :Failed to upgrade firmware</a:t>
            </a:r>
          </a:p>
          <a:p>
            <a:pPr marL="0" indent="0">
              <a:buNone/>
            </a:pPr>
            <a:r>
              <a:rPr lang="en-US" altLang="zh-TW" sz="1200" dirty="0"/>
              <a:t>[Text 3] : firmware upgrade failed due to connection time out. Please try again later.</a:t>
            </a:r>
          </a:p>
          <a:p>
            <a:pPr marL="0" indent="0">
              <a:buNone/>
            </a:pPr>
            <a:endParaRPr lang="en-US" altLang="zh-TW" sz="1200" dirty="0"/>
          </a:p>
        </p:txBody>
      </p:sp>
    </p:spTree>
    <p:extLst>
      <p:ext uri="{BB962C8B-B14F-4D97-AF65-F5344CB8AC3E}">
        <p14:creationId xmlns:p14="http://schemas.microsoft.com/office/powerpoint/2010/main" val="42224047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1.3.1 Menu</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Freeze the original page in the right place of menu list.</a:t>
            </a:r>
          </a:p>
          <a:p>
            <a:pPr marL="228600" indent="-228600">
              <a:buAutoNum type="arabicPeriod"/>
            </a:pPr>
            <a:r>
              <a:rPr lang="en-US" altLang="zh-TW" sz="1200" dirty="0" smtClean="0"/>
              <a:t>Remove the “Settings” item originally and add a “</a:t>
            </a:r>
            <a:r>
              <a:rPr lang="en-US" altLang="zh-TW" sz="1200" u="sng" dirty="0" smtClean="0"/>
              <a:t>Sign Out</a:t>
            </a:r>
            <a:r>
              <a:rPr lang="en-US" altLang="zh-TW" sz="1200" dirty="0" smtClean="0"/>
              <a:t>” in the end of Menu list.</a:t>
            </a:r>
            <a:endParaRPr lang="zh-TW" altLang="en-US" sz="1200" dirty="0"/>
          </a:p>
        </p:txBody>
      </p:sp>
      <p:pic>
        <p:nvPicPr>
          <p:cNvPr id="2969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29" y="406529"/>
            <a:ext cx="7196257" cy="485719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單箭頭接點 14"/>
          <p:cNvCxnSpPr>
            <a:endCxn id="16" idx="3"/>
          </p:cNvCxnSpPr>
          <p:nvPr/>
        </p:nvCxnSpPr>
        <p:spPr>
          <a:xfrm flipH="1">
            <a:off x="880692" y="1181220"/>
            <a:ext cx="88299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6" name="圓角矩形 15"/>
          <p:cNvSpPr/>
          <p:nvPr/>
        </p:nvSpPr>
        <p:spPr>
          <a:xfrm>
            <a:off x="72008" y="980728"/>
            <a:ext cx="808684"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1.3.1a</a:t>
            </a:r>
            <a:endParaRPr lang="zh-TW" altLang="en-US" sz="1600" b="1" dirty="0">
              <a:solidFill>
                <a:schemeClr val="bg1"/>
              </a:solidFill>
            </a:endParaRPr>
          </a:p>
        </p:txBody>
      </p:sp>
      <p:cxnSp>
        <p:nvCxnSpPr>
          <p:cNvPr id="17" name="直線單箭頭接點 16"/>
          <p:cNvCxnSpPr>
            <a:endCxn id="18" idx="3"/>
          </p:cNvCxnSpPr>
          <p:nvPr/>
        </p:nvCxnSpPr>
        <p:spPr>
          <a:xfrm flipH="1">
            <a:off x="880692" y="1860356"/>
            <a:ext cx="88299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8" name="圓角矩形 17"/>
          <p:cNvSpPr/>
          <p:nvPr/>
        </p:nvSpPr>
        <p:spPr>
          <a:xfrm>
            <a:off x="72008" y="1659864"/>
            <a:ext cx="808684"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1.3.1b1</a:t>
            </a:r>
            <a:endParaRPr lang="zh-TW" altLang="en-US" sz="1600" b="1" dirty="0">
              <a:solidFill>
                <a:schemeClr val="bg1"/>
              </a:solidFill>
            </a:endParaRPr>
          </a:p>
        </p:txBody>
      </p:sp>
      <p:cxnSp>
        <p:nvCxnSpPr>
          <p:cNvPr id="19" name="直線單箭頭接點 18"/>
          <p:cNvCxnSpPr>
            <a:endCxn id="20" idx="3"/>
          </p:cNvCxnSpPr>
          <p:nvPr/>
        </p:nvCxnSpPr>
        <p:spPr>
          <a:xfrm flipH="1">
            <a:off x="870273" y="2535724"/>
            <a:ext cx="88299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0" name="圓角矩形 19"/>
          <p:cNvSpPr/>
          <p:nvPr/>
        </p:nvSpPr>
        <p:spPr>
          <a:xfrm>
            <a:off x="61589" y="2335232"/>
            <a:ext cx="808684"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1.3.1c1</a:t>
            </a:r>
            <a:endParaRPr lang="zh-TW" altLang="en-US" sz="1600" b="1" dirty="0">
              <a:solidFill>
                <a:schemeClr val="bg1"/>
              </a:solidFill>
            </a:endParaRPr>
          </a:p>
        </p:txBody>
      </p:sp>
      <p:cxnSp>
        <p:nvCxnSpPr>
          <p:cNvPr id="21" name="直線單箭頭接點 20"/>
          <p:cNvCxnSpPr>
            <a:endCxn id="22" idx="3"/>
          </p:cNvCxnSpPr>
          <p:nvPr/>
        </p:nvCxnSpPr>
        <p:spPr>
          <a:xfrm flipH="1">
            <a:off x="866178" y="3228508"/>
            <a:ext cx="88299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2" name="圓角矩形 21"/>
          <p:cNvSpPr/>
          <p:nvPr/>
        </p:nvSpPr>
        <p:spPr>
          <a:xfrm>
            <a:off x="57494" y="3028016"/>
            <a:ext cx="808684"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1.3.1d</a:t>
            </a:r>
            <a:endParaRPr lang="zh-TW" altLang="en-US" sz="1600" b="1" dirty="0">
              <a:solidFill>
                <a:schemeClr val="bg1"/>
              </a:solidFill>
            </a:endParaRPr>
          </a:p>
        </p:txBody>
      </p:sp>
    </p:spTree>
    <p:extLst>
      <p:ext uri="{BB962C8B-B14F-4D97-AF65-F5344CB8AC3E}">
        <p14:creationId xmlns:p14="http://schemas.microsoft.com/office/powerpoint/2010/main" val="3243338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1.3.1a Menu: Apps</a:t>
            </a:r>
            <a:endParaRPr lang="zh-TW" altLang="en-US" sz="20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5" y="406124"/>
            <a:ext cx="7199810" cy="485959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內容版面配置區 2"/>
          <p:cNvSpPr txBox="1">
            <a:spLocks/>
          </p:cNvSpPr>
          <p:nvPr/>
        </p:nvSpPr>
        <p:spPr>
          <a:xfrm>
            <a:off x="0" y="6309320"/>
            <a:ext cx="9138824" cy="548681"/>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a:t>
            </a:r>
            <a:r>
              <a:rPr lang="en-US" altLang="zh-TW" sz="1200" dirty="0" smtClean="0"/>
              <a:t>]: Followings </a:t>
            </a:r>
            <a:r>
              <a:rPr lang="en-US" altLang="zh-TW" sz="1200" dirty="0"/>
              <a:t>are apps you can use to </a:t>
            </a:r>
            <a:r>
              <a:rPr lang="en-US" altLang="zh-TW" sz="1200" dirty="0" smtClean="0"/>
              <a:t>empower </a:t>
            </a:r>
            <a:r>
              <a:rPr lang="en-US" altLang="zh-TW" sz="1200" dirty="0"/>
              <a:t>your </a:t>
            </a:r>
            <a:r>
              <a:rPr lang="en-US" altLang="zh-TW" sz="1200" dirty="0" err="1"/>
              <a:t>mydlink</a:t>
            </a:r>
            <a:r>
              <a:rPr lang="en-US" altLang="zh-TW" sz="1200" dirty="0"/>
              <a:t> </a:t>
            </a:r>
            <a:r>
              <a:rPr lang="en-US" altLang="zh-TW" sz="1200" dirty="0" smtClean="0"/>
              <a:t>products: </a:t>
            </a:r>
            <a:endParaRPr lang="zh-TW" altLang="en-US" sz="1200" dirty="0"/>
          </a:p>
        </p:txBody>
      </p:sp>
      <p:cxnSp>
        <p:nvCxnSpPr>
          <p:cNvPr id="6" name="直線單箭頭接點 5"/>
          <p:cNvCxnSpPr/>
          <p:nvPr/>
        </p:nvCxnSpPr>
        <p:spPr>
          <a:xfrm flipH="1">
            <a:off x="1259632" y="1412776"/>
            <a:ext cx="648072" cy="39604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內容版面配置區 2"/>
          <p:cNvSpPr txBox="1">
            <a:spLocks/>
          </p:cNvSpPr>
          <p:nvPr/>
        </p:nvSpPr>
        <p:spPr>
          <a:xfrm>
            <a:off x="0" y="5273498"/>
            <a:ext cx="4569412" cy="127415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Hiding this </a:t>
            </a:r>
            <a:r>
              <a:rPr lang="en-US" altLang="zh-TW" sz="1200" u="sng" dirty="0" smtClean="0">
                <a:solidFill>
                  <a:schemeClr val="accent2"/>
                </a:solidFill>
              </a:rPr>
              <a:t>Apps item</a:t>
            </a:r>
            <a:r>
              <a:rPr lang="en-US" altLang="zh-TW" sz="1200" dirty="0" smtClean="0"/>
              <a:t> if there is no apps inside.</a:t>
            </a:r>
          </a:p>
          <a:p>
            <a:pPr marL="228600" indent="-228600">
              <a:buFont typeface="Arial" pitchFamily="34" charset="0"/>
              <a:buAutoNum type="arabicPeriod"/>
            </a:pPr>
            <a:r>
              <a:rPr lang="en-US" altLang="zh-TW" sz="1200" dirty="0" smtClean="0"/>
              <a:t>There should be three kinds of icon types for Apps: Existing App, Not Installed, Coming Soon.</a:t>
            </a:r>
          </a:p>
          <a:p>
            <a:pPr marL="228600" indent="-228600">
              <a:buFont typeface="Arial" pitchFamily="34" charset="0"/>
              <a:buAutoNum type="arabicPeriod"/>
            </a:pPr>
            <a:r>
              <a:rPr lang="en-US" altLang="zh-TW" sz="1200" dirty="0" smtClean="0"/>
              <a:t>[Text2]: Show the App Name in “Existing App” and “Not Installed”; show the Coming Soon in the “Coming Soon”</a:t>
            </a:r>
          </a:p>
        </p:txBody>
      </p:sp>
      <p:sp>
        <p:nvSpPr>
          <p:cNvPr id="14" name="內容版面配置區 2"/>
          <p:cNvSpPr txBox="1">
            <a:spLocks/>
          </p:cNvSpPr>
          <p:nvPr/>
        </p:nvSpPr>
        <p:spPr>
          <a:xfrm>
            <a:off x="4569412" y="5273499"/>
            <a:ext cx="4569412" cy="12741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4"/>
            </a:pPr>
            <a:r>
              <a:rPr lang="en-US" altLang="zh-TW" sz="1200" dirty="0" smtClean="0"/>
              <a:t>Wireframe and flow of Apps: see 2.1 to 2.4</a:t>
            </a:r>
          </a:p>
          <a:p>
            <a:pPr marL="228600" indent="-228600">
              <a:buFont typeface="Arial" pitchFamily="34" charset="0"/>
              <a:buAutoNum type="arabicPeriod" startAt="4"/>
            </a:pPr>
            <a:r>
              <a:rPr lang="en-US" altLang="zh-TW" sz="1200" dirty="0" smtClean="0"/>
              <a:t>Max number of apps in the list is 4, and apps are Align Center. The apps in the order after the first list are  putted from left to right.</a:t>
            </a:r>
          </a:p>
        </p:txBody>
      </p:sp>
    </p:spTree>
    <p:extLst>
      <p:ext uri="{BB962C8B-B14F-4D97-AF65-F5344CB8AC3E}">
        <p14:creationId xmlns:p14="http://schemas.microsoft.com/office/powerpoint/2010/main" val="4182899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1.3.1b1 Menu: News</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a:t>This page is a web content</a:t>
            </a:r>
            <a:r>
              <a:rPr lang="en-US" altLang="zh-TW" sz="1200" dirty="0" smtClean="0"/>
              <a:t>.</a:t>
            </a:r>
          </a:p>
          <a:p>
            <a:pPr marL="228600" indent="-228600">
              <a:buFont typeface="Arial" pitchFamily="34" charset="0"/>
              <a:buAutoNum type="arabicPeriod"/>
            </a:pPr>
            <a:r>
              <a:rPr lang="en-US" altLang="zh-TW" sz="1200" dirty="0"/>
              <a:t>The display length of news title in list could not be longer than one line, would be trimmed with “…”</a:t>
            </a:r>
          </a:p>
          <a:p>
            <a:pPr marL="228600" indent="-228600">
              <a:buAutoNum type="arabicPeriod"/>
            </a:pPr>
            <a:r>
              <a:rPr lang="en-US" altLang="zh-TW" sz="1200" dirty="0" smtClean="0"/>
              <a:t>Content</a:t>
            </a:r>
            <a:r>
              <a:rPr lang="en-US" altLang="zh-TW" sz="1200" dirty="0"/>
              <a:t>: Defined by PP.</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124"/>
            <a:ext cx="7199807"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238939" y="1196752"/>
            <a:ext cx="825885"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1.3.1b2</a:t>
            </a:r>
            <a:endParaRPr lang="zh-TW" altLang="en-US" sz="1400" b="1" dirty="0">
              <a:solidFill>
                <a:schemeClr val="bg1"/>
              </a:solidFill>
            </a:endParaRPr>
          </a:p>
        </p:txBody>
      </p:sp>
      <p:cxnSp>
        <p:nvCxnSpPr>
          <p:cNvPr id="6" name="直線單箭頭接點 5"/>
          <p:cNvCxnSpPr/>
          <p:nvPr/>
        </p:nvCxnSpPr>
        <p:spPr>
          <a:xfrm>
            <a:off x="7884368" y="1374795"/>
            <a:ext cx="35730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97159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1.3.1b2 Menu: News: content</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a:t>This page is a web content.</a:t>
            </a:r>
          </a:p>
          <a:p>
            <a:pPr marL="228600" indent="-228600">
              <a:buAutoNum type="arabicPeriod"/>
            </a:pPr>
            <a:r>
              <a:rPr lang="en-US" altLang="zh-TW" sz="1200" dirty="0"/>
              <a:t>Content: Defined by PP.</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653"/>
            <a:ext cx="7199807" cy="4858530"/>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直線單箭頭接點 8"/>
          <p:cNvCxnSpPr/>
          <p:nvPr/>
        </p:nvCxnSpPr>
        <p:spPr>
          <a:xfrm flipH="1">
            <a:off x="880692" y="617072"/>
            <a:ext cx="203512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72008" y="445608"/>
            <a:ext cx="808684"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1.3.1b1</a:t>
            </a:r>
            <a:endParaRPr lang="zh-TW" altLang="en-US" sz="1600" b="1" dirty="0">
              <a:solidFill>
                <a:schemeClr val="bg1"/>
              </a:solidFill>
            </a:endParaRPr>
          </a:p>
        </p:txBody>
      </p:sp>
    </p:spTree>
    <p:extLst>
      <p:ext uri="{BB962C8B-B14F-4D97-AF65-F5344CB8AC3E}">
        <p14:creationId xmlns:p14="http://schemas.microsoft.com/office/powerpoint/2010/main" val="2009042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1.3.1c1 Menu: Help</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This page is a web content.</a:t>
            </a:r>
          </a:p>
          <a:p>
            <a:pPr marL="231366" indent="-231366">
              <a:buAutoNum type="arabicPeriod"/>
            </a:pPr>
            <a:r>
              <a:rPr lang="en-US" altLang="zh-TW" sz="1200" dirty="0"/>
              <a:t>Show this page after loading finish.</a:t>
            </a:r>
          </a:p>
          <a:p>
            <a:pPr marL="231366" indent="-231366">
              <a:buFont typeface="Arial" pitchFamily="34" charset="0"/>
              <a:buAutoNum type="arabicPeriod"/>
            </a:pPr>
            <a:r>
              <a:rPr lang="en-US" altLang="zh-TW" sz="1200" dirty="0"/>
              <a:t>Tap option will show the information from server.</a:t>
            </a:r>
          </a:p>
          <a:p>
            <a:pPr marL="231366" indent="-231366">
              <a:buFont typeface="Arial" pitchFamily="34" charset="0"/>
              <a:buAutoNum type="arabicPeriod"/>
            </a:pPr>
            <a:r>
              <a:rPr lang="en-US" altLang="zh-TW" sz="1200" dirty="0"/>
              <a:t>The display length of news title in list could not be longer than two lines, would be trimmed with “…”</a:t>
            </a:r>
          </a:p>
          <a:p>
            <a:pPr marL="228600" indent="-228600">
              <a:buAutoNum type="arabicPeriod"/>
            </a:pPr>
            <a:r>
              <a:rPr lang="en-US" altLang="zh-TW" sz="1200" dirty="0" smtClean="0"/>
              <a:t>Content: Defined by PP.</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124"/>
            <a:ext cx="7199806"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238939" y="1153210"/>
            <a:ext cx="825885"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1.3.1c2</a:t>
            </a:r>
            <a:endParaRPr lang="zh-TW" altLang="en-US" sz="1400" b="1" dirty="0">
              <a:solidFill>
                <a:schemeClr val="bg1"/>
              </a:solidFill>
            </a:endParaRPr>
          </a:p>
        </p:txBody>
      </p:sp>
      <p:cxnSp>
        <p:nvCxnSpPr>
          <p:cNvPr id="6" name="直線單箭頭接點 5"/>
          <p:cNvCxnSpPr/>
          <p:nvPr/>
        </p:nvCxnSpPr>
        <p:spPr>
          <a:xfrm>
            <a:off x="7884368" y="1331253"/>
            <a:ext cx="35730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74116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1.3.1c2 Menu: Help: content</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This page is a web content.</a:t>
            </a:r>
          </a:p>
          <a:p>
            <a:pPr marL="228600" indent="-228600">
              <a:buAutoNum type="arabicPeriod"/>
            </a:pPr>
            <a:r>
              <a:rPr lang="en-US" altLang="zh-TW" sz="1200" dirty="0" smtClean="0"/>
              <a:t>Content: Defined by PP.</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653"/>
            <a:ext cx="7199807" cy="4858530"/>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5" name="直線單箭頭接點 4"/>
          <p:cNvCxnSpPr/>
          <p:nvPr/>
        </p:nvCxnSpPr>
        <p:spPr>
          <a:xfrm flipH="1">
            <a:off x="880692" y="617072"/>
            <a:ext cx="203512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6" name="圓角矩形 5"/>
          <p:cNvSpPr/>
          <p:nvPr/>
        </p:nvSpPr>
        <p:spPr>
          <a:xfrm>
            <a:off x="72008" y="445608"/>
            <a:ext cx="808684"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1.3.1c1</a:t>
            </a:r>
            <a:endParaRPr lang="zh-TW" altLang="en-US" sz="1600" b="1" dirty="0">
              <a:solidFill>
                <a:schemeClr val="bg1"/>
              </a:solidFill>
            </a:endParaRPr>
          </a:p>
        </p:txBody>
      </p:sp>
    </p:spTree>
    <p:extLst>
      <p:ext uri="{BB962C8B-B14F-4D97-AF65-F5344CB8AC3E}">
        <p14:creationId xmlns:p14="http://schemas.microsoft.com/office/powerpoint/2010/main" val="3160500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1.3.1d Menu: About</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This page is a web content.</a:t>
            </a:r>
          </a:p>
          <a:p>
            <a:pPr marL="228600" indent="-228600">
              <a:buAutoNum type="arabicPeriod"/>
            </a:pPr>
            <a:r>
              <a:rPr lang="en-US" altLang="zh-TW" sz="1200" dirty="0" smtClean="0"/>
              <a:t>[Content]: Defined by PP.</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654"/>
            <a:ext cx="7199806" cy="485852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8234351" y="1177109"/>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err="1"/>
              <a:t>m</a:t>
            </a:r>
            <a:r>
              <a:rPr lang="en-US" altLang="zh-TW" sz="1200" dirty="0" err="1" smtClean="0"/>
              <a:t>ydlink</a:t>
            </a:r>
            <a:r>
              <a:rPr lang="en-US" altLang="zh-TW" sz="1200" dirty="0" smtClean="0"/>
              <a:t> logo</a:t>
            </a:r>
          </a:p>
        </p:txBody>
      </p:sp>
      <p:cxnSp>
        <p:nvCxnSpPr>
          <p:cNvPr id="8" name="直線單箭頭接點 7"/>
          <p:cNvCxnSpPr>
            <a:stCxn id="7" idx="1"/>
          </p:cNvCxnSpPr>
          <p:nvPr/>
        </p:nvCxnSpPr>
        <p:spPr>
          <a:xfrm flipH="1">
            <a:off x="6012160" y="1388441"/>
            <a:ext cx="2222191"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3540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chemeClr val="accent5">
              <a:lumMod val="20000"/>
              <a:lumOff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sz="4000" dirty="0"/>
          </a:p>
        </p:txBody>
      </p:sp>
      <p:sp>
        <p:nvSpPr>
          <p:cNvPr id="9" name="標題 1"/>
          <p:cNvSpPr txBox="1">
            <a:spLocks/>
          </p:cNvSpPr>
          <p:nvPr/>
        </p:nvSpPr>
        <p:spPr>
          <a:xfrm>
            <a:off x="0" y="0"/>
            <a:ext cx="9144000" cy="40466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2400" b="1" u="sng" dirty="0" err="1" smtClean="0"/>
              <a:t>mydlink</a:t>
            </a:r>
            <a:r>
              <a:rPr lang="en-US" altLang="zh-TW" sz="2400" b="1" u="sng" dirty="0" smtClean="0"/>
              <a:t>+ New 300 for </a:t>
            </a:r>
            <a:r>
              <a:rPr lang="en-US" altLang="zh-TW" sz="2400" b="1" u="sng" dirty="0" err="1" smtClean="0"/>
              <a:t>iOS</a:t>
            </a:r>
            <a:endParaRPr lang="zh-TW" altLang="en-US" sz="2400" b="1" u="sng" dirty="0"/>
          </a:p>
        </p:txBody>
      </p:sp>
      <p:sp>
        <p:nvSpPr>
          <p:cNvPr id="10" name="內容版面配置區 2"/>
          <p:cNvSpPr txBox="1">
            <a:spLocks/>
          </p:cNvSpPr>
          <p:nvPr/>
        </p:nvSpPr>
        <p:spPr>
          <a:xfrm>
            <a:off x="0" y="404664"/>
            <a:ext cx="4572000" cy="6453336"/>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altLang="zh-TW" sz="2000" b="1" dirty="0" smtClean="0">
                <a:solidFill>
                  <a:schemeClr val="tx1"/>
                </a:solidFill>
              </a:rPr>
              <a:t>0. Plus Entrance</a:t>
            </a:r>
            <a:endParaRPr lang="zh-TW" altLang="en-US" sz="2000" b="1" dirty="0" smtClean="0">
              <a:solidFill>
                <a:schemeClr val="tx1"/>
              </a:solidFill>
            </a:endParaRPr>
          </a:p>
          <a:p>
            <a:pPr marL="228600" indent="-228600" algn="l">
              <a:buFont typeface="Arial" pitchFamily="34" charset="0"/>
              <a:buAutoNum type="arabicPeriod"/>
            </a:pPr>
            <a:r>
              <a:rPr lang="en-US" altLang="zh-TW" sz="2000" b="1" dirty="0" smtClean="0">
                <a:solidFill>
                  <a:schemeClr val="tx1"/>
                </a:solidFill>
              </a:rPr>
              <a:t>My Devices</a:t>
            </a:r>
          </a:p>
          <a:p>
            <a:pPr algn="l"/>
            <a:r>
              <a:rPr lang="en-US" altLang="zh-TW" sz="1800" dirty="0" smtClean="0">
                <a:solidFill>
                  <a:schemeClr val="tx1"/>
                </a:solidFill>
              </a:rPr>
              <a:t>   1.1 Entrance</a:t>
            </a:r>
          </a:p>
          <a:p>
            <a:pPr algn="l"/>
            <a:r>
              <a:rPr lang="en-US" altLang="zh-TW" sz="1800" dirty="0" smtClean="0">
                <a:solidFill>
                  <a:schemeClr val="tx1"/>
                </a:solidFill>
              </a:rPr>
              <a:t>   1.2 Push Notification</a:t>
            </a:r>
          </a:p>
          <a:p>
            <a:pPr algn="l"/>
            <a:r>
              <a:rPr lang="en-US" altLang="zh-TW" sz="1800" dirty="0" smtClean="0">
                <a:solidFill>
                  <a:schemeClr val="tx1"/>
                </a:solidFill>
              </a:rPr>
              <a:t>   1.3 Menu</a:t>
            </a:r>
          </a:p>
          <a:p>
            <a:pPr algn="l"/>
            <a:r>
              <a:rPr lang="en-US" altLang="zh-TW" sz="1800" dirty="0" smtClean="0">
                <a:solidFill>
                  <a:schemeClr val="tx1"/>
                </a:solidFill>
              </a:rPr>
              <a:t>   1.4 New Features</a:t>
            </a:r>
          </a:p>
          <a:p>
            <a:pPr algn="l"/>
            <a:r>
              <a:rPr lang="en-US" altLang="zh-TW" sz="2000" b="1" dirty="0" smtClean="0">
                <a:solidFill>
                  <a:schemeClr val="tx1"/>
                </a:solidFill>
              </a:rPr>
              <a:t>2. Unsupported Devices</a:t>
            </a:r>
          </a:p>
          <a:p>
            <a:pPr algn="l">
              <a:buFont typeface="Arial" pitchFamily="34" charset="0"/>
              <a:buAutoNum type="alphaUcPeriod"/>
            </a:pPr>
            <a:r>
              <a:rPr lang="en-US" altLang="zh-TW" sz="2000" b="1" dirty="0" smtClean="0">
                <a:solidFill>
                  <a:schemeClr val="tx1"/>
                </a:solidFill>
              </a:rPr>
              <a:t> Camera</a:t>
            </a:r>
          </a:p>
          <a:p>
            <a:pPr algn="l"/>
            <a:r>
              <a:rPr lang="en-US" altLang="zh-TW" sz="1800" dirty="0" smtClean="0">
                <a:solidFill>
                  <a:schemeClr val="tx1"/>
                </a:solidFill>
              </a:rPr>
              <a:t>   A1. Cloud NVR</a:t>
            </a:r>
            <a:endParaRPr lang="zh-TW" altLang="en-US" sz="1800" dirty="0" smtClean="0">
              <a:solidFill>
                <a:schemeClr val="tx1"/>
              </a:solidFill>
            </a:endParaRPr>
          </a:p>
          <a:p>
            <a:pPr algn="l"/>
            <a:r>
              <a:rPr lang="en-US" altLang="zh-TW" sz="1800" dirty="0" smtClean="0">
                <a:solidFill>
                  <a:schemeClr val="tx1"/>
                </a:solidFill>
              </a:rPr>
              <a:t>   A2. Live View</a:t>
            </a:r>
            <a:endParaRPr lang="zh-TW" altLang="en-US" sz="1800" dirty="0" smtClean="0">
              <a:solidFill>
                <a:schemeClr val="tx1"/>
              </a:solidFill>
            </a:endParaRPr>
          </a:p>
          <a:p>
            <a:pPr algn="l"/>
            <a:r>
              <a:rPr lang="en-US" altLang="zh-TW" sz="1800" dirty="0" smtClean="0">
                <a:solidFill>
                  <a:schemeClr val="tx1"/>
                </a:solidFill>
              </a:rPr>
              <a:t>   A3. Playback</a:t>
            </a:r>
            <a:endParaRPr lang="zh-TW" altLang="en-US" sz="1800" dirty="0" smtClean="0">
              <a:solidFill>
                <a:schemeClr val="tx1"/>
              </a:solidFill>
            </a:endParaRPr>
          </a:p>
          <a:p>
            <a:pPr algn="l"/>
            <a:r>
              <a:rPr lang="en-US" altLang="zh-TW" sz="1800" dirty="0" smtClean="0">
                <a:solidFill>
                  <a:schemeClr val="tx1"/>
                </a:solidFill>
              </a:rPr>
              <a:t>   A4. Related Apps</a:t>
            </a:r>
            <a:endParaRPr lang="zh-TW" altLang="en-US" sz="1800" dirty="0" smtClean="0">
              <a:solidFill>
                <a:schemeClr val="tx1"/>
              </a:solidFill>
            </a:endParaRPr>
          </a:p>
          <a:p>
            <a:pPr algn="l"/>
            <a:r>
              <a:rPr lang="en-US" altLang="zh-TW" sz="1800" dirty="0" smtClean="0">
                <a:solidFill>
                  <a:schemeClr val="tx1"/>
                </a:solidFill>
              </a:rPr>
              <a:t>   A5. </a:t>
            </a:r>
            <a:r>
              <a:rPr lang="en-US" altLang="zh-TW" sz="1800" dirty="0">
                <a:solidFill>
                  <a:schemeClr val="tx1"/>
                </a:solidFill>
              </a:rPr>
              <a:t>Settings </a:t>
            </a:r>
            <a:r>
              <a:rPr lang="en-US" altLang="zh-TW" sz="1800" dirty="0" smtClean="0">
                <a:solidFill>
                  <a:schemeClr val="tx1"/>
                </a:solidFill>
              </a:rPr>
              <a:t>(Camera)</a:t>
            </a:r>
            <a:endParaRPr lang="zh-TW" altLang="en-US" sz="1800" dirty="0" smtClean="0">
              <a:solidFill>
                <a:schemeClr val="tx1"/>
              </a:solidFill>
            </a:endParaRPr>
          </a:p>
        </p:txBody>
      </p:sp>
      <p:sp>
        <p:nvSpPr>
          <p:cNvPr id="11" name="內容版面配置區 2"/>
          <p:cNvSpPr txBox="1">
            <a:spLocks/>
          </p:cNvSpPr>
          <p:nvPr/>
        </p:nvSpPr>
        <p:spPr>
          <a:xfrm>
            <a:off x="4572000" y="415817"/>
            <a:ext cx="4572000" cy="64533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2000" b="1" dirty="0" smtClean="0"/>
              <a:t>B. Router</a:t>
            </a:r>
          </a:p>
          <a:p>
            <a:pPr marL="0" indent="0">
              <a:buNone/>
            </a:pPr>
            <a:r>
              <a:rPr lang="en-US" altLang="zh-TW" sz="1800" dirty="0" smtClean="0"/>
              <a:t>    1.1 Status</a:t>
            </a:r>
          </a:p>
          <a:p>
            <a:pPr marL="0" indent="0">
              <a:buNone/>
            </a:pPr>
            <a:r>
              <a:rPr lang="en-US" altLang="zh-TW" sz="1800" dirty="0"/>
              <a:t> </a:t>
            </a:r>
            <a:r>
              <a:rPr lang="en-US" altLang="zh-TW" sz="1800" dirty="0" smtClean="0"/>
              <a:t>   2.1 </a:t>
            </a:r>
            <a:r>
              <a:rPr lang="en-US" altLang="zh-TW" sz="1800" dirty="0"/>
              <a:t>Related </a:t>
            </a:r>
            <a:r>
              <a:rPr lang="en-US" altLang="zh-TW" sz="1800" dirty="0" smtClean="0"/>
              <a:t>Apps</a:t>
            </a:r>
          </a:p>
          <a:p>
            <a:pPr marL="0" indent="0">
              <a:buNone/>
            </a:pPr>
            <a:r>
              <a:rPr lang="en-US" altLang="zh-TW" sz="1800" dirty="0"/>
              <a:t> </a:t>
            </a:r>
            <a:r>
              <a:rPr lang="en-US" altLang="zh-TW" sz="1800" dirty="0" smtClean="0"/>
              <a:t>   3.1 Settings (Router)</a:t>
            </a:r>
          </a:p>
          <a:p>
            <a:pPr marL="0" indent="0">
              <a:buNone/>
            </a:pPr>
            <a:r>
              <a:rPr lang="en-US" altLang="zh-TW" sz="2000" b="1" dirty="0" smtClean="0"/>
              <a:t>C. NVR </a:t>
            </a:r>
            <a:r>
              <a:rPr lang="en-US" altLang="zh-TW" sz="1500" b="1" dirty="0" smtClean="0"/>
              <a:t>(DNR-322L)</a:t>
            </a:r>
          </a:p>
          <a:p>
            <a:pPr marL="0" indent="0">
              <a:buNone/>
            </a:pPr>
            <a:r>
              <a:rPr lang="en-US" altLang="zh-TW" sz="1800" dirty="0"/>
              <a:t> </a:t>
            </a:r>
            <a:r>
              <a:rPr lang="en-US" altLang="zh-TW" sz="1800" dirty="0" smtClean="0"/>
              <a:t>   1.1 DNR-322L</a:t>
            </a:r>
          </a:p>
          <a:p>
            <a:pPr marL="0" indent="0">
              <a:buNone/>
            </a:pPr>
            <a:r>
              <a:rPr lang="en-US" altLang="zh-TW" sz="1800" b="1" dirty="0" smtClean="0"/>
              <a:t>D. DIR-508 + DCS-300</a:t>
            </a:r>
            <a:endParaRPr lang="zh-TW" altLang="en-US" sz="1800" b="1" dirty="0"/>
          </a:p>
        </p:txBody>
      </p:sp>
    </p:spTree>
    <p:extLst>
      <p:ext uri="{BB962C8B-B14F-4D97-AF65-F5344CB8AC3E}">
        <p14:creationId xmlns:p14="http://schemas.microsoft.com/office/powerpoint/2010/main" val="9640008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1.4 New Features</a:t>
            </a:r>
            <a:endParaRPr lang="zh-TW" altLang="en-US" sz="2000" dirty="0"/>
          </a:p>
        </p:txBody>
      </p:sp>
      <p:sp>
        <p:nvSpPr>
          <p:cNvPr id="3" name="內容版面配置區 2"/>
          <p:cNvSpPr>
            <a:spLocks noGrp="1"/>
          </p:cNvSpPr>
          <p:nvPr>
            <p:ph idx="1"/>
          </p:nvPr>
        </p:nvSpPr>
        <p:spPr>
          <a:xfrm>
            <a:off x="0" y="5273498"/>
            <a:ext cx="4571950" cy="1584502"/>
          </a:xfrm>
        </p:spPr>
        <p:txBody>
          <a:bodyPr>
            <a:normAutofit lnSpcReduction="10000"/>
          </a:bodyPr>
          <a:lstStyle/>
          <a:p>
            <a:pPr marL="228600" indent="-228600">
              <a:buAutoNum type="arabicPeriod"/>
            </a:pPr>
            <a:r>
              <a:rPr lang="en-US" altLang="zh-TW" sz="1200" dirty="0" smtClean="0">
                <a:solidFill>
                  <a:schemeClr val="accent2"/>
                </a:solidFill>
              </a:rPr>
              <a:t>From&gt;&gt; Sign in Success</a:t>
            </a:r>
          </a:p>
          <a:p>
            <a:pPr marL="228600" indent="-228600">
              <a:buFont typeface="Arial" pitchFamily="34" charset="0"/>
              <a:buAutoNum type="arabicPeriod"/>
            </a:pPr>
            <a:r>
              <a:rPr lang="en-US" altLang="zh-TW" sz="1200" dirty="0" smtClean="0"/>
              <a:t>“Done”: Skip Introduction and go to </a:t>
            </a:r>
            <a:r>
              <a:rPr lang="en-US" altLang="zh-TW" sz="1200" dirty="0"/>
              <a:t>Device List, and these introduce pages will remove Done button and save to Help automatically.</a:t>
            </a:r>
            <a:endParaRPr lang="zh-TW" altLang="en-US" sz="1200" dirty="0"/>
          </a:p>
          <a:p>
            <a:pPr marL="228600" indent="-228600">
              <a:buFont typeface="Arial" pitchFamily="34" charset="0"/>
              <a:buAutoNum type="arabicPeriod"/>
            </a:pPr>
            <a:r>
              <a:rPr lang="en-US" altLang="zh-TW" sz="1200" dirty="0" smtClean="0"/>
              <a:t>The right page button is disabled in the Fist page, and the left page button is disabled in the Last page.</a:t>
            </a:r>
          </a:p>
          <a:p>
            <a:pPr marL="228600" lvl="0" indent="-228600">
              <a:buFont typeface="+mj-lt"/>
              <a:buAutoNum type="arabicPeriod"/>
            </a:pPr>
            <a:r>
              <a:rPr lang="en-US" altLang="zh-TW" sz="1200" dirty="0" smtClean="0"/>
              <a:t>When new version have new feature, show introduce page between sign in page and my devices page.</a:t>
            </a:r>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5" y="406124"/>
            <a:ext cx="7199810" cy="485959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內容版面配置區 2"/>
          <p:cNvSpPr txBox="1">
            <a:spLocks/>
          </p:cNvSpPr>
          <p:nvPr/>
        </p:nvSpPr>
        <p:spPr>
          <a:xfrm>
            <a:off x="4572050" y="5265715"/>
            <a:ext cx="4571950" cy="15845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5"/>
            </a:pPr>
            <a:r>
              <a:rPr lang="en-US" altLang="zh-TW" sz="1200" dirty="0" smtClean="0"/>
              <a:t>One feature use one page to introduce, if content is too long, user can scroll up and down to read. </a:t>
            </a:r>
          </a:p>
          <a:p>
            <a:pPr marL="228600" indent="-228600">
              <a:buFont typeface="+mj-lt"/>
              <a:buAutoNum type="arabicPeriod" startAt="5"/>
            </a:pPr>
            <a:r>
              <a:rPr lang="en-US" altLang="zh-TW" sz="1200" dirty="0" smtClean="0"/>
              <a:t>If new feature over two items, show next and previous icon on the bottom of pages(fixed), user can click to go to next page. </a:t>
            </a:r>
          </a:p>
          <a:p>
            <a:pPr marL="228600" indent="-228600">
              <a:buFont typeface="+mj-lt"/>
              <a:buAutoNum type="arabicPeriod" startAt="5"/>
            </a:pPr>
            <a:r>
              <a:rPr lang="en-US" altLang="zh-TW" sz="1200" dirty="0" smtClean="0"/>
              <a:t>First item remove previous icon, last page remove next icon. </a:t>
            </a:r>
          </a:p>
        </p:txBody>
      </p:sp>
    </p:spTree>
    <p:extLst>
      <p:ext uri="{BB962C8B-B14F-4D97-AF65-F5344CB8AC3E}">
        <p14:creationId xmlns:p14="http://schemas.microsoft.com/office/powerpoint/2010/main" val="2290427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p:txBody>
          <a:bodyPr/>
          <a:lstStyle/>
          <a:p>
            <a:endParaRPr lang="zh-TW" altLang="en-US"/>
          </a:p>
        </p:txBody>
      </p:sp>
      <p:pic>
        <p:nvPicPr>
          <p:cNvPr id="3074" name="Picture 2" descr="D:\mydlink\Interaction Designer\3OS+\iOS+\20130417_+3.1.0_i\02.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71552" y="997744"/>
            <a:ext cx="7200900" cy="486251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0"/>
            <a:ext cx="9144000" cy="6858000"/>
          </a:xfrm>
          <a:prstGeom prst="rect">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a:t>2</a:t>
            </a:r>
            <a:r>
              <a:rPr lang="en-US" altLang="zh-TW" sz="4000" dirty="0" smtClean="0"/>
              <a:t>. Unsupported Device</a:t>
            </a:r>
            <a:endParaRPr lang="zh-TW" altLang="en-US" sz="4000" dirty="0"/>
          </a:p>
        </p:txBody>
      </p:sp>
    </p:spTree>
    <p:extLst>
      <p:ext uri="{BB962C8B-B14F-4D97-AF65-F5344CB8AC3E}">
        <p14:creationId xmlns:p14="http://schemas.microsoft.com/office/powerpoint/2010/main" val="4036666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2.1 Unsupported Device Flow</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a:t>If user tap device that unsupported in lite, that means this app should work with independent app.</a:t>
            </a:r>
          </a:p>
          <a:p>
            <a:pPr marL="228600" indent="-228600">
              <a:buAutoNum type="arabicPeriod"/>
            </a:pPr>
            <a:r>
              <a:rPr lang="en-US" altLang="zh-TW" sz="1200" dirty="0"/>
              <a:t>Tap unsupported device to go </a:t>
            </a:r>
            <a:r>
              <a:rPr lang="en-US" altLang="zh-TW" sz="1200" dirty="0" smtClean="0"/>
              <a:t>to 2.2</a:t>
            </a:r>
            <a:endParaRPr lang="en-US" altLang="zh-TW" sz="1200" dirty="0">
              <a:solidFill>
                <a:srgbClr val="00B050"/>
              </a:solidFill>
            </a:endParaRPr>
          </a:p>
        </p:txBody>
      </p:sp>
      <p:pic>
        <p:nvPicPr>
          <p:cNvPr id="11" name="圖片 10"/>
          <p:cNvPicPr/>
          <p:nvPr/>
        </p:nvPicPr>
        <p:blipFill rotWithShape="1">
          <a:blip r:embed="rId2" cstate="email">
            <a:extLst>
              <a:ext uri="{28A0092B-C50C-407E-A947-70E740481C1C}">
                <a14:useLocalDpi xmlns:a14="http://schemas.microsoft.com/office/drawing/2010/main"/>
              </a:ext>
            </a:extLst>
          </a:blip>
          <a:srcRect/>
          <a:stretch/>
        </p:blipFill>
        <p:spPr bwMode="auto">
          <a:xfrm>
            <a:off x="2191480" y="404664"/>
            <a:ext cx="4752176" cy="4596731"/>
          </a:xfrm>
          <a:prstGeom prst="rect">
            <a:avLst/>
          </a:prstGeom>
          <a:ln>
            <a:noFill/>
          </a:ln>
          <a:extLst>
            <a:ext uri="{53640926-AAD7-44D8-BBD7-CCE9431645EC}">
              <a14:shadowObscured xmlns:a14="http://schemas.microsoft.com/office/drawing/2010/main"/>
            </a:ext>
          </a:extLst>
        </p:spPr>
      </p:pic>
      <p:sp>
        <p:nvSpPr>
          <p:cNvPr id="5" name="圓角矩形 4"/>
          <p:cNvSpPr/>
          <p:nvPr/>
        </p:nvSpPr>
        <p:spPr>
          <a:xfrm>
            <a:off x="7947922" y="3501007"/>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2.3</a:t>
            </a:r>
            <a:endParaRPr lang="zh-TW" altLang="en-US" sz="1400" b="1" dirty="0">
              <a:solidFill>
                <a:schemeClr val="bg1"/>
              </a:solidFill>
            </a:endParaRPr>
          </a:p>
        </p:txBody>
      </p:sp>
      <p:cxnSp>
        <p:nvCxnSpPr>
          <p:cNvPr id="6" name="直線單箭頭接點 5"/>
          <p:cNvCxnSpPr>
            <a:endCxn id="5" idx="1"/>
          </p:cNvCxnSpPr>
          <p:nvPr/>
        </p:nvCxnSpPr>
        <p:spPr>
          <a:xfrm>
            <a:off x="6804248" y="3679050"/>
            <a:ext cx="114367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7947920" y="445076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2.4</a:t>
            </a:r>
            <a:endParaRPr lang="zh-TW" altLang="en-US" sz="1400" b="1" dirty="0">
              <a:solidFill>
                <a:schemeClr val="bg1"/>
              </a:solidFill>
            </a:endParaRPr>
          </a:p>
        </p:txBody>
      </p:sp>
      <p:cxnSp>
        <p:nvCxnSpPr>
          <p:cNvPr id="8" name="直線單箭頭接點 7"/>
          <p:cNvCxnSpPr>
            <a:endCxn id="7" idx="1"/>
          </p:cNvCxnSpPr>
          <p:nvPr/>
        </p:nvCxnSpPr>
        <p:spPr>
          <a:xfrm>
            <a:off x="6804248" y="4628803"/>
            <a:ext cx="1143672"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6840265" y="3446415"/>
            <a:ext cx="1107657" cy="3560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Un-exist</a:t>
            </a:r>
            <a:endParaRPr lang="en-US" altLang="zh-TW" sz="1200" dirty="0" smtClean="0">
              <a:solidFill>
                <a:schemeClr val="tx1"/>
              </a:solidFill>
            </a:endParaRPr>
          </a:p>
        </p:txBody>
      </p:sp>
      <p:sp>
        <p:nvSpPr>
          <p:cNvPr id="10" name="矩形 9"/>
          <p:cNvSpPr/>
          <p:nvPr/>
        </p:nvSpPr>
        <p:spPr>
          <a:xfrm>
            <a:off x="6857681" y="4423464"/>
            <a:ext cx="1090241" cy="2539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Uninstall</a:t>
            </a:r>
            <a:endParaRPr lang="en-US" altLang="zh-TW" sz="1200" dirty="0" smtClean="0">
              <a:solidFill>
                <a:schemeClr val="tx1"/>
              </a:solidFill>
            </a:endParaRPr>
          </a:p>
        </p:txBody>
      </p:sp>
    </p:spTree>
    <p:extLst>
      <p:ext uri="{BB962C8B-B14F-4D97-AF65-F5344CB8AC3E}">
        <p14:creationId xmlns:p14="http://schemas.microsoft.com/office/powerpoint/2010/main" val="1305533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2.2 Unsupported Device Flow: Related Apps in Device</a:t>
            </a:r>
            <a:endParaRPr lang="zh-TW" altLang="en-US" sz="2000" dirty="0"/>
          </a:p>
        </p:txBody>
      </p:sp>
      <p:sp>
        <p:nvSpPr>
          <p:cNvPr id="3" name="內容版面配置區 2"/>
          <p:cNvSpPr>
            <a:spLocks noGrp="1"/>
          </p:cNvSpPr>
          <p:nvPr>
            <p:ph idx="1"/>
          </p:nvPr>
        </p:nvSpPr>
        <p:spPr>
          <a:xfrm>
            <a:off x="0" y="5273498"/>
            <a:ext cx="9144000" cy="1584502"/>
          </a:xfrm>
        </p:spPr>
        <p:txBody>
          <a:bodyPr>
            <a:normAutofit lnSpcReduction="10000"/>
          </a:bodyPr>
          <a:lstStyle/>
          <a:p>
            <a:pPr marL="228600" indent="-228600">
              <a:buAutoNum type="arabicPeriod"/>
            </a:pPr>
            <a:r>
              <a:rPr lang="en-US" altLang="zh-TW" sz="1200" dirty="0"/>
              <a:t>Show Related APPs in device menu page.</a:t>
            </a:r>
          </a:p>
          <a:p>
            <a:pPr marL="228600" indent="-228600">
              <a:buAutoNum type="arabicPeriod"/>
            </a:pPr>
            <a:r>
              <a:rPr lang="en-US" altLang="zh-TW" sz="1200" dirty="0"/>
              <a:t>Each Apps has three scenario: Already install / uninstall / coming soon.</a:t>
            </a:r>
          </a:p>
          <a:p>
            <a:pPr marL="228600" indent="-228600">
              <a:buAutoNum type="arabicPeriod"/>
            </a:pPr>
            <a:r>
              <a:rPr lang="en-US" altLang="zh-TW" sz="1200" dirty="0"/>
              <a:t>Tap related APPs will confirm 3</a:t>
            </a:r>
            <a:r>
              <a:rPr lang="en-US" altLang="zh-TW" sz="1200" baseline="30000" dirty="0"/>
              <a:t>rd</a:t>
            </a:r>
            <a:r>
              <a:rPr lang="en-US" altLang="zh-TW" sz="1200" dirty="0"/>
              <a:t> party app in </a:t>
            </a:r>
            <a:r>
              <a:rPr lang="en-US" altLang="zh-TW" sz="1200" dirty="0" smtClean="0"/>
              <a:t>Jason </a:t>
            </a:r>
            <a:r>
              <a:rPr lang="en-US" altLang="zh-TW" sz="1200" dirty="0"/>
              <a:t>file? </a:t>
            </a:r>
          </a:p>
          <a:p>
            <a:pPr marL="228600" indent="-228600">
              <a:buAutoNum type="arabicParenBoth"/>
            </a:pPr>
            <a:r>
              <a:rPr lang="en-US" altLang="zh-TW" sz="1200" dirty="0" smtClean="0"/>
              <a:t>if Un-exist</a:t>
            </a:r>
            <a:r>
              <a:rPr lang="en-US" altLang="zh-TW" sz="1200" dirty="0"/>
              <a:t>: go to </a:t>
            </a:r>
            <a:r>
              <a:rPr lang="en-US" altLang="zh-TW" sz="1200" dirty="0" smtClean="0"/>
              <a:t>2.3 </a:t>
            </a:r>
          </a:p>
          <a:p>
            <a:pPr marL="228600" indent="-228600">
              <a:buAutoNum type="arabicParenBoth"/>
            </a:pPr>
            <a:r>
              <a:rPr lang="en-US" altLang="zh-TW" sz="1200" dirty="0" smtClean="0"/>
              <a:t>if existed</a:t>
            </a:r>
            <a:r>
              <a:rPr lang="en-US" altLang="zh-TW" sz="1200" dirty="0"/>
              <a:t>: confirm this app already </a:t>
            </a:r>
            <a:r>
              <a:rPr lang="en-US" altLang="zh-TW" sz="1200" dirty="0" smtClean="0"/>
              <a:t>download?</a:t>
            </a:r>
          </a:p>
          <a:p>
            <a:pPr marL="0" indent="0">
              <a:buNone/>
            </a:pPr>
            <a:r>
              <a:rPr lang="en-US" altLang="zh-TW" sz="1200" dirty="0" smtClean="0"/>
              <a:t>       (a) Already </a:t>
            </a:r>
            <a:r>
              <a:rPr lang="en-US" altLang="zh-TW" sz="1200" dirty="0"/>
              <a:t>install: open app and log in account </a:t>
            </a:r>
            <a:r>
              <a:rPr lang="en-US" altLang="zh-TW" sz="1200" dirty="0" smtClean="0"/>
              <a:t>automatically.</a:t>
            </a:r>
          </a:p>
          <a:p>
            <a:pPr marL="0" indent="0">
              <a:buNone/>
            </a:pPr>
            <a:r>
              <a:rPr lang="en-US" altLang="zh-TW" sz="1200" dirty="0"/>
              <a:t> </a:t>
            </a:r>
            <a:r>
              <a:rPr lang="en-US" altLang="zh-TW" sz="1200" dirty="0" smtClean="0"/>
              <a:t>      (b) Uninstall</a:t>
            </a:r>
            <a:r>
              <a:rPr lang="en-US" altLang="zh-TW" sz="1200" dirty="0"/>
              <a:t>: go </a:t>
            </a:r>
            <a:r>
              <a:rPr lang="en-US" altLang="zh-TW" sz="1200" dirty="0" smtClean="0"/>
              <a:t>to 2.4</a:t>
            </a:r>
            <a:endParaRPr lang="en-US" altLang="zh-TW" sz="1200" dirty="0">
              <a:solidFill>
                <a:srgbClr val="00B050"/>
              </a:solidFill>
            </a:endParaRPr>
          </a:p>
        </p:txBody>
      </p:sp>
      <p:pic>
        <p:nvPicPr>
          <p:cNvPr id="5"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128"/>
            <a:ext cx="7199807" cy="48595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矩形 5"/>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Related</a:t>
            </a:r>
          </a:p>
          <a:p>
            <a:pPr algn="ctr"/>
            <a:r>
              <a:rPr lang="en-US" altLang="zh-TW" sz="1400" dirty="0" smtClean="0">
                <a:solidFill>
                  <a:schemeClr val="tx1"/>
                </a:solidFill>
              </a:rPr>
              <a:t>Apps</a:t>
            </a:r>
          </a:p>
        </p:txBody>
      </p:sp>
    </p:spTree>
    <p:extLst>
      <p:ext uri="{BB962C8B-B14F-4D97-AF65-F5344CB8AC3E}">
        <p14:creationId xmlns:p14="http://schemas.microsoft.com/office/powerpoint/2010/main" val="981647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2.3 Unsupported Device Flow: Related Apps in Device: Coming Soon</a:t>
            </a:r>
            <a:endParaRPr lang="zh-TW" altLang="en-US" sz="2000" dirty="0"/>
          </a:p>
        </p:txBody>
      </p:sp>
      <p:pic>
        <p:nvPicPr>
          <p:cNvPr id="5"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128"/>
            <a:ext cx="7199807"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內容版面配置區 2"/>
          <p:cNvSpPr txBox="1">
            <a:spLocks/>
          </p:cNvSpPr>
          <p:nvPr/>
        </p:nvSpPr>
        <p:spPr>
          <a:xfrm>
            <a:off x="-4432" y="6165304"/>
            <a:ext cx="9144000" cy="720080"/>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a:t>
            </a:r>
            <a:r>
              <a:rPr lang="en-US" altLang="zh-TW" sz="1200" b="1" u="sng" dirty="0" smtClean="0"/>
              <a:t>PP</a:t>
            </a:r>
            <a:endParaRPr lang="en-US" altLang="zh-TW" sz="1200" dirty="0" smtClean="0"/>
          </a:p>
          <a:p>
            <a:pPr marL="0" indent="0">
              <a:buNone/>
            </a:pPr>
            <a:r>
              <a:rPr lang="en-US" altLang="zh-TW" sz="1200" dirty="0" smtClean="0"/>
              <a:t>[Content]: This device model is not in the support list of </a:t>
            </a:r>
            <a:r>
              <a:rPr lang="en-US" altLang="zh-TW" sz="1200" dirty="0" err="1" smtClean="0"/>
              <a:t>mydlink</a:t>
            </a:r>
            <a:r>
              <a:rPr lang="en-US" altLang="zh-TW" sz="1200" dirty="0" smtClean="0"/>
              <a:t> mobile apps so far. Please stay tuned to the </a:t>
            </a:r>
            <a:r>
              <a:rPr lang="en-US" altLang="zh-TW" sz="1200" dirty="0" err="1" smtClean="0"/>
              <a:t>mydlink</a:t>
            </a:r>
            <a:r>
              <a:rPr lang="en-US" altLang="zh-TW" sz="1200" dirty="0" smtClean="0"/>
              <a:t> website News.</a:t>
            </a:r>
            <a:endParaRPr lang="zh-TW" altLang="en-US" sz="1200" dirty="0"/>
          </a:p>
        </p:txBody>
      </p:sp>
      <p:cxnSp>
        <p:nvCxnSpPr>
          <p:cNvPr id="6" name="直線單箭頭接點 5"/>
          <p:cNvCxnSpPr/>
          <p:nvPr/>
        </p:nvCxnSpPr>
        <p:spPr>
          <a:xfrm flipH="1">
            <a:off x="880692" y="617072"/>
            <a:ext cx="203512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72008" y="445608"/>
            <a:ext cx="808684"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2.2</a:t>
            </a:r>
            <a:endParaRPr lang="zh-TW" altLang="en-US" sz="1600" b="1" dirty="0">
              <a:solidFill>
                <a:schemeClr val="bg1"/>
              </a:solidFill>
            </a:endParaRPr>
          </a:p>
        </p:txBody>
      </p:sp>
    </p:spTree>
    <p:extLst>
      <p:ext uri="{BB962C8B-B14F-4D97-AF65-F5344CB8AC3E}">
        <p14:creationId xmlns:p14="http://schemas.microsoft.com/office/powerpoint/2010/main" val="702001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2.4 Unsupported Apps</a:t>
            </a:r>
            <a:endParaRPr lang="zh-TW" altLang="en-US" sz="2000" dirty="0"/>
          </a:p>
        </p:txBody>
      </p:sp>
      <p:pic>
        <p:nvPicPr>
          <p:cNvPr id="5"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128"/>
            <a:ext cx="7199807"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矩形 6"/>
          <p:cNvSpPr/>
          <p:nvPr/>
        </p:nvSpPr>
        <p:spPr>
          <a:xfrm>
            <a:off x="57261" y="1119615"/>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App picture</a:t>
            </a:r>
          </a:p>
        </p:txBody>
      </p:sp>
      <p:cxnSp>
        <p:nvCxnSpPr>
          <p:cNvPr id="8" name="直線單箭頭接點 7"/>
          <p:cNvCxnSpPr>
            <a:stCxn id="7" idx="3"/>
          </p:cNvCxnSpPr>
          <p:nvPr/>
        </p:nvCxnSpPr>
        <p:spPr>
          <a:xfrm>
            <a:off x="923102" y="1330947"/>
            <a:ext cx="2352754"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8234351" y="3573016"/>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App Store picture</a:t>
            </a:r>
          </a:p>
        </p:txBody>
      </p:sp>
      <p:cxnSp>
        <p:nvCxnSpPr>
          <p:cNvPr id="10" name="直線單箭頭接點 9"/>
          <p:cNvCxnSpPr>
            <a:stCxn id="9" idx="0"/>
          </p:cNvCxnSpPr>
          <p:nvPr/>
        </p:nvCxnSpPr>
        <p:spPr>
          <a:xfrm flipH="1" flipV="1">
            <a:off x="7596336" y="3284985"/>
            <a:ext cx="1070936" cy="28803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內容版面配置區 2"/>
          <p:cNvSpPr txBox="1">
            <a:spLocks/>
          </p:cNvSpPr>
          <p:nvPr/>
        </p:nvSpPr>
        <p:spPr>
          <a:xfrm>
            <a:off x="0" y="5265718"/>
            <a:ext cx="9144000" cy="125962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200" dirty="0" smtClean="0"/>
              <a:t>[App’s Name] and [Content] are defined by PP.</a:t>
            </a:r>
            <a:endParaRPr lang="zh-TW" altLang="en-US" sz="1200" dirty="0"/>
          </a:p>
        </p:txBody>
      </p:sp>
      <p:cxnSp>
        <p:nvCxnSpPr>
          <p:cNvPr id="12" name="直線單箭頭接點 11"/>
          <p:cNvCxnSpPr/>
          <p:nvPr/>
        </p:nvCxnSpPr>
        <p:spPr>
          <a:xfrm flipH="1">
            <a:off x="880692" y="617072"/>
            <a:ext cx="203512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72008" y="445608"/>
            <a:ext cx="808684" cy="40098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2.2</a:t>
            </a:r>
            <a:endParaRPr lang="zh-TW" altLang="en-US" sz="1600" b="1" dirty="0">
              <a:solidFill>
                <a:schemeClr val="bg1"/>
              </a:solidFill>
            </a:endParaRPr>
          </a:p>
        </p:txBody>
      </p:sp>
    </p:spTree>
    <p:extLst>
      <p:ext uri="{BB962C8B-B14F-4D97-AF65-F5344CB8AC3E}">
        <p14:creationId xmlns:p14="http://schemas.microsoft.com/office/powerpoint/2010/main" val="702001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D:\mydlink\Interaction Designer\3OS+\iOS+\20130417_+3.1.0_i\C11.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71602" y="908724"/>
            <a:ext cx="7202488" cy="48625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0"/>
            <a:ext cx="9144000" cy="6858000"/>
          </a:xfrm>
          <a:prstGeom prst="rect">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smtClean="0"/>
              <a:t>A. Camera</a:t>
            </a:r>
            <a:endParaRPr lang="zh-TW" altLang="en-US" sz="4000" dirty="0"/>
          </a:p>
        </p:txBody>
      </p:sp>
    </p:spTree>
    <p:extLst>
      <p:ext uri="{BB962C8B-B14F-4D97-AF65-F5344CB8AC3E}">
        <p14:creationId xmlns:p14="http://schemas.microsoft.com/office/powerpoint/2010/main" val="4264158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92696"/>
            <a:ext cx="9144000" cy="5400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smtClean="0"/>
              <a:t>A1. Cloud NVR</a:t>
            </a:r>
            <a:endParaRPr lang="zh-TW" altLang="en-US" sz="4000" dirty="0"/>
          </a:p>
        </p:txBody>
      </p:sp>
    </p:spTree>
    <p:extLst>
      <p:ext uri="{BB962C8B-B14F-4D97-AF65-F5344CB8AC3E}">
        <p14:creationId xmlns:p14="http://schemas.microsoft.com/office/powerpoint/2010/main" val="1240849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92696"/>
            <a:ext cx="9144000" cy="5400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a:t>A2. Live View</a:t>
            </a:r>
            <a:endParaRPr lang="zh-TW" altLang="en-US" sz="4000" dirty="0"/>
          </a:p>
        </p:txBody>
      </p:sp>
    </p:spTree>
    <p:extLst>
      <p:ext uri="{BB962C8B-B14F-4D97-AF65-F5344CB8AC3E}">
        <p14:creationId xmlns:p14="http://schemas.microsoft.com/office/powerpoint/2010/main" val="4050877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A2.1 Live View</a:t>
            </a:r>
            <a:endParaRPr lang="zh-TW" altLang="en-US" sz="2000" dirty="0"/>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1278" y="406145"/>
            <a:ext cx="7199761" cy="485955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Live View</a:t>
            </a:r>
          </a:p>
        </p:txBody>
      </p:sp>
      <p:sp>
        <p:nvSpPr>
          <p:cNvPr id="16" name="矩形 15"/>
          <p:cNvSpPr/>
          <p:nvPr/>
        </p:nvSpPr>
        <p:spPr>
          <a:xfrm>
            <a:off x="57261" y="4273453"/>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Question Mark</a:t>
            </a:r>
          </a:p>
        </p:txBody>
      </p:sp>
      <p:cxnSp>
        <p:nvCxnSpPr>
          <p:cNvPr id="17" name="直線單箭頭接點 16"/>
          <p:cNvCxnSpPr>
            <a:stCxn id="16" idx="3"/>
          </p:cNvCxnSpPr>
          <p:nvPr/>
        </p:nvCxnSpPr>
        <p:spPr>
          <a:xfrm flipV="1">
            <a:off x="923102" y="4484784"/>
            <a:ext cx="2460767" cy="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1" name="矩形 20"/>
          <p:cNvSpPr/>
          <p:nvPr/>
        </p:nvSpPr>
        <p:spPr>
          <a:xfrm>
            <a:off x="8234351" y="3573016"/>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Full Screen</a:t>
            </a:r>
          </a:p>
        </p:txBody>
      </p:sp>
      <p:cxnSp>
        <p:nvCxnSpPr>
          <p:cNvPr id="22" name="直線單箭頭接點 21"/>
          <p:cNvCxnSpPr>
            <a:stCxn id="21" idx="2"/>
          </p:cNvCxnSpPr>
          <p:nvPr/>
        </p:nvCxnSpPr>
        <p:spPr>
          <a:xfrm flipH="1">
            <a:off x="8042033" y="3995679"/>
            <a:ext cx="625239" cy="5247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7" name="矩形 26"/>
          <p:cNvSpPr/>
          <p:nvPr/>
        </p:nvSpPr>
        <p:spPr>
          <a:xfrm>
            <a:off x="8234351" y="418716"/>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Multiple view</a:t>
            </a:r>
          </a:p>
        </p:txBody>
      </p:sp>
      <p:cxnSp>
        <p:nvCxnSpPr>
          <p:cNvPr id="28" name="直線單箭頭接點 27"/>
          <p:cNvCxnSpPr>
            <a:stCxn id="27" idx="1"/>
          </p:cNvCxnSpPr>
          <p:nvPr/>
        </p:nvCxnSpPr>
        <p:spPr>
          <a:xfrm flipH="1" flipV="1">
            <a:off x="7884368" y="630047"/>
            <a:ext cx="349983" cy="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3" name="內容版面配置區 2"/>
          <p:cNvSpPr>
            <a:spLocks noGrp="1"/>
          </p:cNvSpPr>
          <p:nvPr>
            <p:ph idx="1"/>
          </p:nvPr>
        </p:nvSpPr>
        <p:spPr>
          <a:xfrm>
            <a:off x="0" y="5265702"/>
            <a:ext cx="4571158" cy="1592298"/>
          </a:xfrm>
        </p:spPr>
        <p:txBody>
          <a:bodyPr>
            <a:normAutofit lnSpcReduction="10000"/>
          </a:bodyPr>
          <a:lstStyle/>
          <a:p>
            <a:pPr marL="228600" indent="-228600">
              <a:buAutoNum type="arabicPeriod"/>
            </a:pPr>
            <a:r>
              <a:rPr lang="en-US" altLang="zh-TW" sz="1200" dirty="0" smtClean="0">
                <a:cs typeface="Arial" pitchFamily="34" charset="0"/>
              </a:rPr>
              <a:t>Changing the toolbar page by swiping left and right.</a:t>
            </a:r>
          </a:p>
          <a:p>
            <a:pPr marL="228600" indent="-228600">
              <a:buAutoNum type="arabicPeriod"/>
            </a:pPr>
            <a:r>
              <a:rPr lang="en-US" altLang="zh-TW" sz="1200" dirty="0" smtClean="0">
                <a:cs typeface="Arial" pitchFamily="34" charset="0"/>
              </a:rPr>
              <a:t>Changing to full screen view by button or </a:t>
            </a:r>
            <a:r>
              <a:rPr lang="en-US" altLang="zh-TW" sz="1200" dirty="0">
                <a:cs typeface="Arial" pitchFamily="34" charset="0"/>
              </a:rPr>
              <a:t>d</a:t>
            </a:r>
            <a:r>
              <a:rPr lang="en-US" altLang="zh-TW" sz="1200" dirty="0" smtClean="0">
                <a:cs typeface="Arial" pitchFamily="34" charset="0"/>
              </a:rPr>
              <a:t>ouble tapping the screen view.</a:t>
            </a:r>
          </a:p>
          <a:p>
            <a:pPr marL="228600" indent="-228600">
              <a:buFont typeface="Arial" pitchFamily="34" charset="0"/>
              <a:buAutoNum type="arabicPeriod"/>
            </a:pPr>
            <a:r>
              <a:rPr lang="en-US" altLang="zh-TW" sz="1200" dirty="0">
                <a:cs typeface="Arial" pitchFamily="34" charset="0"/>
              </a:rPr>
              <a:t>The order and numbers of features see </a:t>
            </a:r>
            <a:r>
              <a:rPr lang="en-US" altLang="zh-TW" sz="1200" u="sng" dirty="0" smtClean="0">
                <a:solidFill>
                  <a:srgbClr val="FF0000"/>
                </a:solidFill>
                <a:cs typeface="Arial" pitchFamily="34" charset="0"/>
              </a:rPr>
              <a:t>A2.1a</a:t>
            </a:r>
            <a:endParaRPr lang="en-US" altLang="zh-TW" sz="1200" dirty="0" smtClean="0">
              <a:cs typeface="Arial" pitchFamily="34" charset="0"/>
            </a:endParaRPr>
          </a:p>
          <a:p>
            <a:pPr marL="228600" indent="-228600">
              <a:buAutoNum type="arabicPeriod"/>
            </a:pPr>
            <a:r>
              <a:rPr lang="en-US" altLang="zh-TW" sz="1200" dirty="0" smtClean="0">
                <a:cs typeface="Arial" pitchFamily="34" charset="0"/>
              </a:rPr>
              <a:t>Auto fade out the screen view after 7 seconds on showing.</a:t>
            </a:r>
          </a:p>
          <a:p>
            <a:pPr marL="228600" indent="-228600">
              <a:buFont typeface="Arial" pitchFamily="34" charset="0"/>
              <a:buAutoNum type="arabicPeriod"/>
            </a:pPr>
            <a:r>
              <a:rPr lang="en-US" altLang="zh-TW" sz="1200" dirty="0" smtClean="0">
                <a:cs typeface="Arial" pitchFamily="34" charset="0"/>
              </a:rPr>
              <a:t>[text]: “Timeout 60 sec”, only appears when relay countdown less than 60 seconds. </a:t>
            </a:r>
            <a:r>
              <a:rPr lang="en-US" altLang="zh-TW" sz="1200" dirty="0"/>
              <a:t>When relay count down to 0, show popup to remind</a:t>
            </a:r>
            <a:r>
              <a:rPr lang="zh-TW" altLang="en-US" sz="1200" dirty="0"/>
              <a:t> </a:t>
            </a:r>
            <a:r>
              <a:rPr lang="en-US" altLang="zh-TW" sz="1200" dirty="0"/>
              <a:t>user, user</a:t>
            </a:r>
            <a:r>
              <a:rPr lang="zh-TW" altLang="en-US" sz="1200" dirty="0"/>
              <a:t> </a:t>
            </a:r>
            <a:r>
              <a:rPr lang="en-US" altLang="zh-TW" sz="1200" dirty="0"/>
              <a:t>can choose back to previous page or resume</a:t>
            </a:r>
            <a:r>
              <a:rPr lang="en-US" altLang="zh-TW" sz="1200" dirty="0" smtClean="0"/>
              <a:t>.</a:t>
            </a:r>
            <a:endParaRPr lang="en-US" altLang="zh-TW" sz="1200" dirty="0"/>
          </a:p>
        </p:txBody>
      </p:sp>
      <p:sp>
        <p:nvSpPr>
          <p:cNvPr id="12" name="內容版面配置區 2"/>
          <p:cNvSpPr txBox="1">
            <a:spLocks/>
          </p:cNvSpPr>
          <p:nvPr/>
        </p:nvSpPr>
        <p:spPr>
          <a:xfrm>
            <a:off x="4571158" y="5265703"/>
            <a:ext cx="4571158" cy="15922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6"/>
            </a:pPr>
            <a:r>
              <a:rPr lang="en-US" altLang="zh-TW" sz="1100" dirty="0">
                <a:cs typeface="Arial" pitchFamily="34" charset="0"/>
              </a:rPr>
              <a:t>PT </a:t>
            </a:r>
            <a:r>
              <a:rPr lang="en-US" altLang="zh-TW" sz="1100" dirty="0" smtClean="0">
                <a:cs typeface="Arial" pitchFamily="34" charset="0"/>
              </a:rPr>
              <a:t>controller:</a:t>
            </a:r>
            <a:br>
              <a:rPr lang="en-US" altLang="zh-TW" sz="1100" dirty="0" smtClean="0">
                <a:cs typeface="Arial" pitchFamily="34" charset="0"/>
              </a:rPr>
            </a:br>
            <a:r>
              <a:rPr lang="en-US" altLang="zh-TW" sz="1100" dirty="0" smtClean="0">
                <a:cs typeface="Arial" pitchFamily="34" charset="0"/>
              </a:rPr>
              <a:t>(1) </a:t>
            </a:r>
            <a:r>
              <a:rPr lang="en-US" altLang="zh-TW" sz="1100" dirty="0">
                <a:cs typeface="Arial" pitchFamily="34" charset="0"/>
              </a:rPr>
              <a:t>Showing or Hiding the PT controller by single tapping the screen </a:t>
            </a:r>
            <a:r>
              <a:rPr lang="en-US" altLang="zh-TW" sz="1100" dirty="0" smtClean="0">
                <a:cs typeface="Arial" pitchFamily="34" charset="0"/>
              </a:rPr>
              <a:t>view.</a:t>
            </a:r>
            <a:br>
              <a:rPr lang="en-US" altLang="zh-TW" sz="1100" dirty="0" smtClean="0">
                <a:cs typeface="Arial" pitchFamily="34" charset="0"/>
              </a:rPr>
            </a:br>
            <a:r>
              <a:rPr lang="en-US" altLang="zh-TW" sz="1100" dirty="0" smtClean="0">
                <a:cs typeface="Arial" pitchFamily="34" charset="0"/>
              </a:rPr>
              <a:t>(2) appears </a:t>
            </a:r>
            <a:r>
              <a:rPr lang="en-US" altLang="zh-TW" sz="1100" dirty="0">
                <a:cs typeface="Arial" pitchFamily="34" charset="0"/>
              </a:rPr>
              <a:t>and fade out after 5 seconds on entering  live </a:t>
            </a:r>
            <a:r>
              <a:rPr lang="en-US" altLang="zh-TW" sz="1100" dirty="0" smtClean="0">
                <a:cs typeface="Arial" pitchFamily="34" charset="0"/>
              </a:rPr>
              <a:t>view.</a:t>
            </a:r>
            <a:br>
              <a:rPr lang="en-US" altLang="zh-TW" sz="1100" dirty="0" smtClean="0">
                <a:cs typeface="Arial" pitchFamily="34" charset="0"/>
              </a:rPr>
            </a:br>
            <a:r>
              <a:rPr lang="en-US" altLang="zh-TW" sz="1100" dirty="0" smtClean="0">
                <a:cs typeface="Arial" pitchFamily="34" charset="0"/>
              </a:rPr>
              <a:t>(3) </a:t>
            </a:r>
            <a:r>
              <a:rPr lang="en-US" altLang="zh-TW" sz="1100" dirty="0" smtClean="0"/>
              <a:t>show </a:t>
            </a:r>
            <a:r>
              <a:rPr lang="en-US" altLang="zh-TW" sz="1100" dirty="0"/>
              <a:t>when entering </a:t>
            </a:r>
            <a:r>
              <a:rPr lang="en-US" altLang="zh-TW" sz="1100" dirty="0" err="1"/>
              <a:t>pt</a:t>
            </a:r>
            <a:r>
              <a:rPr lang="en-US" altLang="zh-TW" sz="1100" dirty="0"/>
              <a:t> supported live </a:t>
            </a:r>
            <a:r>
              <a:rPr lang="en-US" altLang="zh-TW" sz="1100" dirty="0" smtClean="0"/>
              <a:t>view. </a:t>
            </a:r>
            <a:br>
              <a:rPr lang="en-US" altLang="zh-TW" sz="1100" dirty="0" smtClean="0"/>
            </a:br>
            <a:r>
              <a:rPr lang="en-US" altLang="zh-TW" sz="1100" dirty="0" smtClean="0"/>
              <a:t>(4) hide </a:t>
            </a:r>
            <a:r>
              <a:rPr lang="en-US" altLang="zh-TW" sz="1100" dirty="0"/>
              <a:t>after 7 seconds no tapping in camera view </a:t>
            </a:r>
            <a:r>
              <a:rPr lang="en-US" altLang="zh-TW" sz="1100" dirty="0" smtClean="0"/>
              <a:t>area. </a:t>
            </a:r>
            <a:br>
              <a:rPr lang="en-US" altLang="zh-TW" sz="1100" dirty="0" smtClean="0"/>
            </a:br>
            <a:r>
              <a:rPr lang="en-US" altLang="zh-TW" sz="1100" dirty="0" smtClean="0"/>
              <a:t>(5) hide </a:t>
            </a:r>
            <a:r>
              <a:rPr lang="en-US" altLang="zh-TW" sz="1100" dirty="0"/>
              <a:t>when tapping any place else inside camera view </a:t>
            </a:r>
            <a:r>
              <a:rPr lang="en-US" altLang="zh-TW" sz="1100" dirty="0" smtClean="0"/>
              <a:t>area. </a:t>
            </a:r>
            <a:br>
              <a:rPr lang="en-US" altLang="zh-TW" sz="1100" dirty="0" smtClean="0"/>
            </a:br>
            <a:r>
              <a:rPr lang="en-US" altLang="zh-TW" sz="1100" dirty="0" smtClean="0"/>
              <a:t>(6) show </a:t>
            </a:r>
            <a:r>
              <a:rPr lang="en-US" altLang="zh-TW" sz="1100" dirty="0"/>
              <a:t>from hidden when tapping any place  inside camera view area</a:t>
            </a:r>
          </a:p>
          <a:p>
            <a:pPr marL="228600" indent="-228600">
              <a:buFont typeface="+mj-lt"/>
              <a:buAutoNum type="arabicPeriod" startAt="6"/>
            </a:pPr>
            <a:r>
              <a:rPr lang="en-US" altLang="zh-TW" sz="1100" dirty="0" smtClean="0"/>
              <a:t>Tap </a:t>
            </a:r>
            <a:r>
              <a:rPr lang="en-US" altLang="zh-TW" sz="1100" dirty="0"/>
              <a:t>the question icon to show the illustration about relay </a:t>
            </a:r>
            <a:r>
              <a:rPr lang="en-US" altLang="zh-TW" sz="1100" dirty="0" smtClean="0"/>
              <a:t>connection.</a:t>
            </a:r>
            <a:endParaRPr lang="zh-TW" altLang="en-US" sz="1100" dirty="0">
              <a:cs typeface="Arial" pitchFamily="34" charset="0"/>
            </a:endParaRPr>
          </a:p>
        </p:txBody>
      </p:sp>
    </p:spTree>
    <p:extLst>
      <p:ext uri="{BB962C8B-B14F-4D97-AF65-F5344CB8AC3E}">
        <p14:creationId xmlns:p14="http://schemas.microsoft.com/office/powerpoint/2010/main" val="2863786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p:txBody>
          <a:bodyPr/>
          <a:lstStyle/>
          <a:p>
            <a:endParaRPr lang="zh-TW" altLang="en-US"/>
          </a:p>
        </p:txBody>
      </p:sp>
      <p:pic>
        <p:nvPicPr>
          <p:cNvPr id="3074" name="Picture 2" descr="D:\mydlink\Interaction Designer\3OS+\iOS+\20130417_+3.1.0_i\02.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71552" y="997744"/>
            <a:ext cx="7200900" cy="486251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0"/>
            <a:ext cx="9144000" cy="6858000"/>
          </a:xfrm>
          <a:prstGeom prst="rect">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smtClean="0"/>
              <a:t>0. Plus Entrance</a:t>
            </a:r>
            <a:endParaRPr lang="zh-TW" altLang="en-US" sz="4000" dirty="0"/>
          </a:p>
        </p:txBody>
      </p:sp>
    </p:spTree>
    <p:extLst>
      <p:ext uri="{BB962C8B-B14F-4D97-AF65-F5344CB8AC3E}">
        <p14:creationId xmlns:p14="http://schemas.microsoft.com/office/powerpoint/2010/main" val="36200357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1655073783"/>
              </p:ext>
            </p:extLst>
          </p:nvPr>
        </p:nvGraphicFramePr>
        <p:xfrm>
          <a:off x="395536" y="1220912"/>
          <a:ext cx="8229600" cy="4416296"/>
        </p:xfrm>
        <a:graphic>
          <a:graphicData uri="http://schemas.openxmlformats.org/drawingml/2006/table">
            <a:tbl>
              <a:tblPr firstRow="1" bandRow="1">
                <a:tableStyleId>{5940675A-B579-460E-94D1-54222C63F5DA}</a:tableStyleId>
              </a:tblPr>
              <a:tblGrid>
                <a:gridCol w="1676400"/>
                <a:gridCol w="838200"/>
                <a:gridCol w="4267200"/>
                <a:gridCol w="1447800"/>
              </a:tblGrid>
              <a:tr h="337056">
                <a:tc>
                  <a:txBody>
                    <a:bodyPr/>
                    <a:lstStyle/>
                    <a:p>
                      <a:pPr algn="ctr">
                        <a:lnSpc>
                          <a:spcPts val="1000"/>
                        </a:lnSpc>
                      </a:pPr>
                      <a:r>
                        <a:rPr lang="en-US" altLang="zh-TW" sz="1100" b="1" dirty="0" smtClean="0">
                          <a:latin typeface="+mn-lt"/>
                        </a:rPr>
                        <a:t>Feature</a:t>
                      </a:r>
                      <a:endParaRPr lang="zh-TW" altLang="en-US" sz="1100" b="1" dirty="0">
                        <a:latin typeface="+mn-lt"/>
                      </a:endParaRPr>
                    </a:p>
                  </a:txBody>
                  <a:tcPr/>
                </a:tc>
                <a:tc>
                  <a:txBody>
                    <a:bodyPr/>
                    <a:lstStyle/>
                    <a:p>
                      <a:pPr algn="ctr">
                        <a:lnSpc>
                          <a:spcPts val="1000"/>
                        </a:lnSpc>
                      </a:pPr>
                      <a:r>
                        <a:rPr lang="en-US" altLang="zh-TW" sz="1100" b="1" dirty="0" smtClean="0">
                          <a:latin typeface="+mn-lt"/>
                        </a:rPr>
                        <a:t>Icon</a:t>
                      </a:r>
                      <a:endParaRPr lang="zh-TW" altLang="en-US" sz="1100" b="1" dirty="0">
                        <a:latin typeface="+mn-lt"/>
                      </a:endParaRPr>
                    </a:p>
                  </a:txBody>
                  <a:tcPr/>
                </a:tc>
                <a:tc>
                  <a:txBody>
                    <a:bodyPr/>
                    <a:lstStyle/>
                    <a:p>
                      <a:pPr algn="ctr">
                        <a:lnSpc>
                          <a:spcPts val="1000"/>
                        </a:lnSpc>
                      </a:pPr>
                      <a:r>
                        <a:rPr lang="en-US" altLang="zh-TW" sz="1100" b="1" dirty="0" smtClean="0">
                          <a:latin typeface="+mn-lt"/>
                        </a:rPr>
                        <a:t>Supported camera</a:t>
                      </a:r>
                      <a:endParaRPr lang="zh-TW" altLang="en-US" sz="1100" b="1" dirty="0">
                        <a:latin typeface="+mn-lt"/>
                      </a:endParaRPr>
                    </a:p>
                  </a:txBody>
                  <a:tcPr/>
                </a:tc>
                <a:tc>
                  <a:txBody>
                    <a:bodyPr/>
                    <a:lstStyle/>
                    <a:p>
                      <a:pPr algn="ctr">
                        <a:lnSpc>
                          <a:spcPts val="1000"/>
                        </a:lnSpc>
                      </a:pPr>
                      <a:r>
                        <a:rPr lang="en-US" altLang="zh-TW" sz="1100" b="1" dirty="0" smtClean="0">
                          <a:latin typeface="+mn-lt"/>
                        </a:rPr>
                        <a:t>Note</a:t>
                      </a:r>
                      <a:endParaRPr lang="zh-TW" altLang="en-US" sz="1100" b="1" dirty="0">
                        <a:latin typeface="+mn-lt"/>
                      </a:endParaRPr>
                    </a:p>
                  </a:txBody>
                  <a:tcPr/>
                </a:tc>
              </a:tr>
              <a:tr h="370840">
                <a:tc>
                  <a:txBody>
                    <a:bodyPr/>
                    <a:lstStyle/>
                    <a:p>
                      <a:pPr>
                        <a:lnSpc>
                          <a:spcPts val="1000"/>
                        </a:lnSpc>
                      </a:pPr>
                      <a:r>
                        <a:rPr lang="en-US" altLang="zh-TW" sz="1100" dirty="0" smtClean="0">
                          <a:latin typeface="+mn-lt"/>
                        </a:rPr>
                        <a:t>Info</a:t>
                      </a:r>
                      <a:r>
                        <a:rPr lang="en-US" altLang="zh-TW" sz="1100" baseline="0" dirty="0" smtClean="0">
                          <a:latin typeface="+mn-lt"/>
                        </a:rPr>
                        <a:t> button</a:t>
                      </a:r>
                      <a:endParaRPr lang="zh-TW" altLang="en-US" sz="1100" dirty="0">
                        <a:latin typeface="+mn-lt"/>
                      </a:endParaRPr>
                    </a:p>
                  </a:txBody>
                  <a:tcPr/>
                </a:tc>
                <a:tc>
                  <a:txBody>
                    <a:bodyPr/>
                    <a:lstStyle/>
                    <a:p>
                      <a:pPr>
                        <a:lnSpc>
                          <a:spcPts val="1000"/>
                        </a:lnSpc>
                      </a:pPr>
                      <a:endParaRPr lang="zh-TW" altLang="en-US" sz="1100" dirty="0">
                        <a:latin typeface="+mn-lt"/>
                      </a:endParaRPr>
                    </a:p>
                  </a:txBody>
                  <a:tcPr/>
                </a:tc>
                <a:tc>
                  <a:txBody>
                    <a:bodyPr/>
                    <a:lstStyle/>
                    <a:p>
                      <a:pPr>
                        <a:lnSpc>
                          <a:spcPts val="1000"/>
                        </a:lnSpc>
                      </a:pPr>
                      <a:r>
                        <a:rPr lang="en-US" altLang="zh-TW" sz="1100" dirty="0" smtClean="0">
                          <a:latin typeface="+mn-lt"/>
                        </a:rPr>
                        <a:t>All camera</a:t>
                      </a:r>
                      <a:r>
                        <a:rPr lang="en-US" altLang="zh-TW" sz="1100" baseline="0" dirty="0" smtClean="0">
                          <a:latin typeface="+mn-lt"/>
                        </a:rPr>
                        <a:t> currently.</a:t>
                      </a: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b="1" kern="1200" dirty="0" smtClean="0">
                          <a:solidFill>
                            <a:schemeClr val="tx1"/>
                          </a:solidFill>
                          <a:latin typeface="+mn-lt"/>
                          <a:ea typeface="+mn-ea"/>
                          <a:cs typeface="+mn-cs"/>
                        </a:rPr>
                        <a:t>Necessary </a:t>
                      </a:r>
                      <a:endParaRPr lang="zh-TW" altLang="en-US" sz="1100" b="1" kern="1200" dirty="0">
                        <a:solidFill>
                          <a:schemeClr val="tx1"/>
                        </a:solidFill>
                        <a:latin typeface="+mn-lt"/>
                        <a:ea typeface="+mn-ea"/>
                        <a:cs typeface="+mn-cs"/>
                      </a:endParaRPr>
                    </a:p>
                  </a:txBody>
                  <a:tcPr/>
                </a:tc>
              </a:tr>
              <a:tr h="370840">
                <a:tc>
                  <a:txBody>
                    <a:bodyPr/>
                    <a:lstStyle/>
                    <a:p>
                      <a:pPr>
                        <a:lnSpc>
                          <a:spcPts val="1000"/>
                        </a:lnSpc>
                      </a:pPr>
                      <a:r>
                        <a:rPr lang="en-US" altLang="zh-TW" sz="1100" dirty="0" smtClean="0">
                          <a:latin typeface="+mn-lt"/>
                        </a:rPr>
                        <a:t>Mute button</a:t>
                      </a:r>
                      <a:endParaRPr lang="zh-TW" altLang="en-US" sz="1100" dirty="0">
                        <a:latin typeface="+mn-lt"/>
                      </a:endParaRPr>
                    </a:p>
                  </a:txBody>
                  <a:tcPr/>
                </a:tc>
                <a:tc>
                  <a:txBody>
                    <a:bodyPr/>
                    <a:lstStyle/>
                    <a:p>
                      <a:pPr>
                        <a:lnSpc>
                          <a:spcPts val="1000"/>
                        </a:lnSpc>
                      </a:pPr>
                      <a:endParaRPr lang="zh-TW" altLang="en-US" sz="110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All camera</a:t>
                      </a:r>
                      <a:r>
                        <a:rPr lang="en-US" altLang="zh-TW" sz="1100" baseline="0" dirty="0" smtClean="0">
                          <a:latin typeface="+mn-lt"/>
                        </a:rPr>
                        <a:t> currently.</a:t>
                      </a:r>
                      <a:endParaRPr lang="zh-TW" altLang="en-US" sz="1100" dirty="0" smtClean="0">
                        <a:latin typeface="+mn-lt"/>
                      </a:endParaRPr>
                    </a:p>
                    <a:p>
                      <a:pPr>
                        <a:lnSpc>
                          <a:spcPts val="1000"/>
                        </a:lnSpc>
                      </a:pP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b="1" kern="1200" dirty="0" smtClean="0">
                          <a:solidFill>
                            <a:schemeClr val="tx1"/>
                          </a:solidFill>
                          <a:latin typeface="+mn-lt"/>
                          <a:ea typeface="+mn-ea"/>
                          <a:cs typeface="+mn-cs"/>
                        </a:rPr>
                        <a:t>Necessary </a:t>
                      </a:r>
                      <a:endParaRPr lang="zh-TW" altLang="en-US" sz="1100" b="1" kern="1200" dirty="0">
                        <a:solidFill>
                          <a:schemeClr val="tx1"/>
                        </a:solidFill>
                        <a:latin typeface="+mn-lt"/>
                        <a:ea typeface="+mn-ea"/>
                        <a:cs typeface="+mn-cs"/>
                      </a:endParaRPr>
                    </a:p>
                  </a:txBody>
                  <a:tcPr/>
                </a:tc>
              </a:tr>
              <a:tr h="370840">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kern="1200" dirty="0" smtClean="0">
                          <a:solidFill>
                            <a:schemeClr val="tx1"/>
                          </a:solidFill>
                          <a:latin typeface="+mn-lt"/>
                          <a:ea typeface="+mn-ea"/>
                          <a:cs typeface="+mn-cs"/>
                        </a:rPr>
                        <a:t>Camera button (snapshot)</a:t>
                      </a:r>
                      <a:endParaRPr lang="zh-TW" altLang="en-US" sz="1100" kern="1200" dirty="0" smtClean="0">
                        <a:solidFill>
                          <a:schemeClr val="tx1"/>
                        </a:solidFill>
                        <a:latin typeface="+mn-lt"/>
                        <a:ea typeface="+mn-ea"/>
                        <a:cs typeface="+mn-cs"/>
                      </a:endParaRPr>
                    </a:p>
                    <a:p>
                      <a:pPr>
                        <a:lnSpc>
                          <a:spcPts val="1000"/>
                        </a:lnSpc>
                      </a:pPr>
                      <a:endParaRPr lang="zh-TW" altLang="en-US" sz="1100" dirty="0">
                        <a:latin typeface="+mn-lt"/>
                      </a:endParaRPr>
                    </a:p>
                  </a:txBody>
                  <a:tcPr/>
                </a:tc>
                <a:tc>
                  <a:txBody>
                    <a:bodyPr/>
                    <a:lstStyle/>
                    <a:p>
                      <a:pPr>
                        <a:lnSpc>
                          <a:spcPts val="1000"/>
                        </a:lnSpc>
                      </a:pP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All camera</a:t>
                      </a:r>
                      <a:r>
                        <a:rPr lang="en-US" altLang="zh-TW" sz="1100" baseline="0" dirty="0" smtClean="0">
                          <a:latin typeface="+mn-lt"/>
                        </a:rPr>
                        <a:t> currently.</a:t>
                      </a:r>
                      <a:endParaRPr lang="zh-TW" altLang="en-US" sz="1100" dirty="0" smtClean="0">
                        <a:latin typeface="+mn-lt"/>
                      </a:endParaRPr>
                    </a:p>
                    <a:p>
                      <a:pPr>
                        <a:lnSpc>
                          <a:spcPts val="1000"/>
                        </a:lnSpc>
                      </a:pP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b="1" kern="1200" dirty="0" smtClean="0">
                          <a:solidFill>
                            <a:schemeClr val="tx1"/>
                          </a:solidFill>
                          <a:latin typeface="+mn-lt"/>
                          <a:ea typeface="+mn-ea"/>
                          <a:cs typeface="+mn-cs"/>
                        </a:rPr>
                        <a:t>Necessary </a:t>
                      </a:r>
                      <a:endParaRPr lang="zh-TW" altLang="en-US" sz="1100" b="1" kern="1200" dirty="0" smtClean="0">
                        <a:solidFill>
                          <a:schemeClr val="tx1"/>
                        </a:solidFill>
                        <a:latin typeface="+mn-lt"/>
                        <a:ea typeface="+mn-ea"/>
                        <a:cs typeface="+mn-cs"/>
                      </a:endParaRPr>
                    </a:p>
                    <a:p>
                      <a:pPr marL="0" marR="0" indent="0" algn="l" defTabSz="914400" rtl="0" eaLnBrk="1" fontAlgn="auto" latinLnBrk="0" hangingPunct="1">
                        <a:lnSpc>
                          <a:spcPts val="1000"/>
                        </a:lnSpc>
                        <a:spcBef>
                          <a:spcPts val="0"/>
                        </a:spcBef>
                        <a:spcAft>
                          <a:spcPts val="0"/>
                        </a:spcAft>
                        <a:buClrTx/>
                        <a:buSzTx/>
                        <a:buFontTx/>
                        <a:buNone/>
                        <a:tabLst/>
                        <a:defRPr/>
                      </a:pPr>
                      <a:endParaRPr lang="zh-TW" altLang="en-US" sz="1100" b="1" kern="1200" dirty="0">
                        <a:solidFill>
                          <a:schemeClr val="tx1"/>
                        </a:solidFill>
                        <a:latin typeface="+mn-lt"/>
                        <a:ea typeface="+mn-ea"/>
                        <a:cs typeface="+mn-cs"/>
                      </a:endParaRPr>
                    </a:p>
                  </a:txBody>
                  <a:tcPr/>
                </a:tc>
              </a:tr>
              <a:tr h="370840">
                <a:tc>
                  <a:txBody>
                    <a:bodyPr/>
                    <a:lstStyle/>
                    <a:p>
                      <a:pPr>
                        <a:lnSpc>
                          <a:spcPts val="1000"/>
                        </a:lnSpc>
                      </a:pPr>
                      <a:r>
                        <a:rPr lang="en-US" altLang="zh-TW" sz="1100" dirty="0" smtClean="0">
                          <a:latin typeface="+mn-lt"/>
                        </a:rPr>
                        <a:t>Fisheye button</a:t>
                      </a:r>
                      <a:endParaRPr lang="zh-TW" altLang="en-US" sz="1100" dirty="0">
                        <a:latin typeface="+mn-lt"/>
                      </a:endParaRPr>
                    </a:p>
                  </a:txBody>
                  <a:tcPr/>
                </a:tc>
                <a:tc>
                  <a:txBody>
                    <a:bodyPr/>
                    <a:lstStyle/>
                    <a:p>
                      <a:pPr>
                        <a:lnSpc>
                          <a:spcPts val="1000"/>
                        </a:lnSpc>
                      </a:pPr>
                      <a:endParaRPr lang="zh-TW" altLang="en-US" sz="1100" dirty="0">
                        <a:latin typeface="+mn-lt"/>
                      </a:endParaRPr>
                    </a:p>
                  </a:txBody>
                  <a:tcPr/>
                </a:tc>
                <a:tc>
                  <a:txBody>
                    <a:bodyPr/>
                    <a:lstStyle/>
                    <a:p>
                      <a:pPr>
                        <a:lnSpc>
                          <a:spcPts val="1000"/>
                        </a:lnSpc>
                      </a:pPr>
                      <a:r>
                        <a:rPr lang="en-US" altLang="zh-TW" sz="1100" dirty="0" smtClean="0">
                          <a:latin typeface="+mn-lt"/>
                        </a:rPr>
                        <a:t>DCS-6010L</a:t>
                      </a: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b="1" kern="1200" dirty="0" smtClean="0">
                          <a:solidFill>
                            <a:schemeClr val="tx1"/>
                          </a:solidFill>
                          <a:latin typeface="+mn-lt"/>
                          <a:ea typeface="+mn-ea"/>
                          <a:cs typeface="+mn-cs"/>
                        </a:rPr>
                        <a:t>Necessary </a:t>
                      </a:r>
                      <a:endParaRPr lang="zh-TW" altLang="en-US" sz="1100" b="1" kern="1200" dirty="0" smtClean="0">
                        <a:solidFill>
                          <a:schemeClr val="tx1"/>
                        </a:solidFill>
                        <a:latin typeface="+mn-lt"/>
                        <a:ea typeface="+mn-ea"/>
                        <a:cs typeface="+mn-cs"/>
                      </a:endParaRPr>
                    </a:p>
                    <a:p>
                      <a:pPr marL="0" marR="0" indent="0" algn="l" defTabSz="914400" rtl="0" eaLnBrk="1" fontAlgn="auto" latinLnBrk="0" hangingPunct="1">
                        <a:lnSpc>
                          <a:spcPts val="1000"/>
                        </a:lnSpc>
                        <a:spcBef>
                          <a:spcPts val="0"/>
                        </a:spcBef>
                        <a:spcAft>
                          <a:spcPts val="0"/>
                        </a:spcAft>
                        <a:buClrTx/>
                        <a:buSzTx/>
                        <a:buFontTx/>
                        <a:buNone/>
                        <a:tabLst/>
                        <a:defRPr/>
                      </a:pPr>
                      <a:endParaRPr lang="zh-TW" altLang="en-US" sz="1100" b="1" kern="1200" dirty="0">
                        <a:solidFill>
                          <a:schemeClr val="tx1"/>
                        </a:solidFill>
                        <a:latin typeface="+mn-lt"/>
                        <a:ea typeface="+mn-ea"/>
                        <a:cs typeface="+mn-cs"/>
                      </a:endParaRPr>
                    </a:p>
                  </a:txBody>
                  <a:tcPr/>
                </a:tc>
              </a:tr>
              <a:tr h="370840">
                <a:tc>
                  <a:txBody>
                    <a:bodyPr/>
                    <a:lstStyle/>
                    <a:p>
                      <a:pPr>
                        <a:lnSpc>
                          <a:spcPts val="1000"/>
                        </a:lnSpc>
                      </a:pPr>
                      <a:r>
                        <a:rPr lang="en-US" altLang="zh-TW" sz="1100" dirty="0" smtClean="0">
                          <a:latin typeface="+mn-lt"/>
                        </a:rPr>
                        <a:t>HD button</a:t>
                      </a:r>
                      <a:r>
                        <a:rPr lang="en-US" altLang="zh-TW" sz="1100" baseline="0" dirty="0" smtClean="0">
                          <a:latin typeface="+mn-lt"/>
                        </a:rPr>
                        <a:t> </a:t>
                      </a:r>
                      <a:r>
                        <a:rPr lang="en-US" altLang="zh-TW" sz="1100" dirty="0" smtClean="0">
                          <a:latin typeface="+mn-lt"/>
                        </a:rPr>
                        <a:t>(240p/480p)</a:t>
                      </a:r>
                      <a:endParaRPr lang="zh-TW" altLang="en-US" sz="1100" dirty="0">
                        <a:latin typeface="+mn-lt"/>
                      </a:endParaRPr>
                    </a:p>
                  </a:txBody>
                  <a:tcPr/>
                </a:tc>
                <a:tc>
                  <a:txBody>
                    <a:bodyPr/>
                    <a:lstStyle/>
                    <a:p>
                      <a:pPr>
                        <a:lnSpc>
                          <a:spcPts val="1000"/>
                        </a:lnSpc>
                      </a:pP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DCS-942L/2132L/7010L/6010L/2310L/5222L/2332L</a:t>
                      </a:r>
                      <a:endParaRPr lang="zh-TW" altLang="en-US" sz="1100" dirty="0" smtClean="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b="1" kern="1200" dirty="0" smtClean="0">
                          <a:solidFill>
                            <a:schemeClr val="tx1"/>
                          </a:solidFill>
                          <a:latin typeface="+mn-lt"/>
                          <a:ea typeface="+mn-ea"/>
                          <a:cs typeface="+mn-cs"/>
                        </a:rPr>
                        <a:t>Necessary </a:t>
                      </a:r>
                      <a:endParaRPr lang="zh-TW" altLang="en-US" sz="1100" b="1" kern="1200" dirty="0" smtClean="0">
                        <a:solidFill>
                          <a:schemeClr val="tx1"/>
                        </a:solidFill>
                        <a:latin typeface="+mn-lt"/>
                        <a:ea typeface="+mn-ea"/>
                        <a:cs typeface="+mn-cs"/>
                      </a:endParaRPr>
                    </a:p>
                    <a:p>
                      <a:pPr marL="0" marR="0" indent="0" algn="l" defTabSz="914400" rtl="0" eaLnBrk="1" fontAlgn="auto" latinLnBrk="0" hangingPunct="1">
                        <a:lnSpc>
                          <a:spcPts val="1000"/>
                        </a:lnSpc>
                        <a:spcBef>
                          <a:spcPts val="0"/>
                        </a:spcBef>
                        <a:spcAft>
                          <a:spcPts val="0"/>
                        </a:spcAft>
                        <a:buClrTx/>
                        <a:buSzTx/>
                        <a:buFontTx/>
                        <a:buNone/>
                        <a:tabLst/>
                        <a:defRPr/>
                      </a:pPr>
                      <a:endParaRPr lang="en-US" altLang="zh-TW" sz="1100" b="1" kern="1200" dirty="0" smtClean="0">
                        <a:solidFill>
                          <a:schemeClr val="tx1"/>
                        </a:solidFill>
                        <a:latin typeface="+mn-lt"/>
                        <a:ea typeface="+mn-ea"/>
                        <a:cs typeface="+mn-cs"/>
                      </a:endParaRPr>
                    </a:p>
                  </a:txBody>
                  <a:tcPr/>
                </a:tc>
              </a:tr>
              <a:tr h="370840">
                <a:tc>
                  <a:txBody>
                    <a:bodyPr/>
                    <a:lstStyle/>
                    <a:p>
                      <a:pPr>
                        <a:lnSpc>
                          <a:spcPts val="1000"/>
                        </a:lnSpc>
                      </a:pPr>
                      <a:r>
                        <a:rPr lang="en-US" altLang="zh-TW" sz="1100" kern="1200" dirty="0" smtClean="0">
                          <a:solidFill>
                            <a:schemeClr val="tx1"/>
                          </a:solidFill>
                          <a:latin typeface="+mn-lt"/>
                          <a:ea typeface="+mn-ea"/>
                          <a:cs typeface="+mn-cs"/>
                        </a:rPr>
                        <a:t>Speaker button</a:t>
                      </a:r>
                    </a:p>
                    <a:p>
                      <a:pPr>
                        <a:lnSpc>
                          <a:spcPts val="1000"/>
                        </a:lnSpc>
                      </a:pPr>
                      <a:r>
                        <a:rPr lang="en-US" altLang="zh-TW" sz="1100" kern="1200" dirty="0" smtClean="0">
                          <a:solidFill>
                            <a:schemeClr val="tx1"/>
                          </a:solidFill>
                          <a:latin typeface="+mn-lt"/>
                          <a:ea typeface="+mn-ea"/>
                          <a:cs typeface="+mn-cs"/>
                        </a:rPr>
                        <a:t>(two-way audio)</a:t>
                      </a:r>
                      <a:endParaRPr lang="zh-TW" altLang="en-US" sz="1100" kern="1200" dirty="0">
                        <a:solidFill>
                          <a:schemeClr val="tx1"/>
                        </a:solidFill>
                        <a:latin typeface="+mn-lt"/>
                        <a:ea typeface="+mn-ea"/>
                        <a:cs typeface="+mn-cs"/>
                      </a:endParaRPr>
                    </a:p>
                  </a:txBody>
                  <a:tcPr/>
                </a:tc>
                <a:tc>
                  <a:txBody>
                    <a:bodyPr/>
                    <a:lstStyle/>
                    <a:p>
                      <a:pPr>
                        <a:lnSpc>
                          <a:spcPts val="1000"/>
                        </a:lnSpc>
                      </a:pP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DCS-2132L/7010L/6010L/2310L/5222L/2332L</a:t>
                      </a:r>
                      <a:endParaRPr lang="zh-TW" altLang="en-US" sz="1100" dirty="0" smtClean="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b="1" kern="1200" dirty="0" smtClean="0">
                          <a:solidFill>
                            <a:schemeClr val="tx1"/>
                          </a:solidFill>
                          <a:latin typeface="+mn-lt"/>
                          <a:ea typeface="+mn-ea"/>
                          <a:cs typeface="+mn-cs"/>
                        </a:rPr>
                        <a:t>Necessary </a:t>
                      </a:r>
                      <a:endParaRPr lang="zh-TW" altLang="en-US" sz="1100" b="1" kern="1200" dirty="0" smtClean="0">
                        <a:solidFill>
                          <a:schemeClr val="tx1"/>
                        </a:solidFill>
                        <a:latin typeface="+mn-lt"/>
                        <a:ea typeface="+mn-ea"/>
                        <a:cs typeface="+mn-cs"/>
                      </a:endParaRPr>
                    </a:p>
                    <a:p>
                      <a:pPr marL="0" marR="0" indent="0" algn="l" defTabSz="914400" rtl="0" eaLnBrk="1" fontAlgn="auto" latinLnBrk="0" hangingPunct="1">
                        <a:lnSpc>
                          <a:spcPts val="1000"/>
                        </a:lnSpc>
                        <a:spcBef>
                          <a:spcPts val="0"/>
                        </a:spcBef>
                        <a:spcAft>
                          <a:spcPts val="0"/>
                        </a:spcAft>
                        <a:buClrTx/>
                        <a:buSzTx/>
                        <a:buFontTx/>
                        <a:buNone/>
                        <a:tabLst/>
                        <a:defRPr/>
                      </a:pPr>
                      <a:endParaRPr lang="en-US" altLang="zh-TW" sz="1100" b="1" kern="1200" dirty="0" smtClean="0">
                        <a:solidFill>
                          <a:schemeClr val="tx1"/>
                        </a:solidFill>
                        <a:latin typeface="+mn-lt"/>
                        <a:ea typeface="+mn-ea"/>
                        <a:cs typeface="+mn-cs"/>
                      </a:endParaRPr>
                    </a:p>
                  </a:txBody>
                  <a:tcPr/>
                </a:tc>
              </a:tr>
              <a:tr h="370840">
                <a:tc>
                  <a:txBody>
                    <a:bodyPr/>
                    <a:lstStyle/>
                    <a:p>
                      <a:pPr>
                        <a:lnSpc>
                          <a:spcPts val="1000"/>
                        </a:lnSpc>
                      </a:pPr>
                      <a:r>
                        <a:rPr lang="en-US" altLang="zh-TW" sz="1100" kern="1200" dirty="0" smtClean="0">
                          <a:solidFill>
                            <a:schemeClr val="tx1"/>
                          </a:solidFill>
                          <a:latin typeface="+mn-lt"/>
                          <a:ea typeface="+mn-ea"/>
                          <a:cs typeface="+mn-cs"/>
                        </a:rPr>
                        <a:t>Night view</a:t>
                      </a:r>
                      <a:r>
                        <a:rPr lang="en-US" altLang="zh-TW" sz="1100" kern="1200" baseline="0" dirty="0" smtClean="0">
                          <a:solidFill>
                            <a:schemeClr val="tx1"/>
                          </a:solidFill>
                          <a:latin typeface="+mn-lt"/>
                          <a:ea typeface="+mn-ea"/>
                          <a:cs typeface="+mn-cs"/>
                        </a:rPr>
                        <a:t> button</a:t>
                      </a:r>
                      <a:endParaRPr lang="zh-TW" altLang="en-US" sz="1100" kern="1200" dirty="0">
                        <a:solidFill>
                          <a:schemeClr val="tx1"/>
                        </a:solidFill>
                        <a:latin typeface="+mn-lt"/>
                        <a:ea typeface="+mn-ea"/>
                        <a:cs typeface="+mn-cs"/>
                      </a:endParaRPr>
                    </a:p>
                  </a:txBody>
                  <a:tcPr/>
                </a:tc>
                <a:tc>
                  <a:txBody>
                    <a:bodyPr/>
                    <a:lstStyle/>
                    <a:p>
                      <a:pPr>
                        <a:lnSpc>
                          <a:spcPts val="1000"/>
                        </a:lnSpc>
                      </a:pP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DCS-932L/942L/2132L/7010L/6010L/2310L/5222L</a:t>
                      </a:r>
                    </a:p>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(only</a:t>
                      </a:r>
                      <a:r>
                        <a:rPr lang="en-US" altLang="zh-TW" sz="1100" baseline="0" dirty="0" smtClean="0">
                          <a:latin typeface="+mn-lt"/>
                        </a:rPr>
                        <a:t> </a:t>
                      </a:r>
                      <a:r>
                        <a:rPr lang="en-US" altLang="zh-TW" sz="1100" dirty="0" smtClean="0">
                          <a:latin typeface="+mn-lt"/>
                        </a:rPr>
                        <a:t>DCS-</a:t>
                      </a:r>
                      <a:r>
                        <a:rPr lang="en-US" altLang="zh-TW" sz="1100" baseline="0" dirty="0" smtClean="0">
                          <a:latin typeface="+mn-lt"/>
                        </a:rPr>
                        <a:t>930L don’t supported</a:t>
                      </a:r>
                      <a:r>
                        <a:rPr lang="en-US" altLang="zh-TW" sz="1100" dirty="0" smtClean="0">
                          <a:latin typeface="+mn-lt"/>
                        </a:rPr>
                        <a:t>)</a:t>
                      </a:r>
                      <a:endParaRPr lang="zh-TW" altLang="en-US" sz="1100" dirty="0" smtClean="0">
                        <a:latin typeface="+mn-lt"/>
                      </a:endParaRPr>
                    </a:p>
                  </a:txBody>
                  <a:tcPr/>
                </a:tc>
                <a:tc>
                  <a:txBody>
                    <a:bodyPr/>
                    <a:lstStyle/>
                    <a:p>
                      <a:pPr>
                        <a:lnSpc>
                          <a:spcPts val="1000"/>
                        </a:lnSpc>
                      </a:pPr>
                      <a:r>
                        <a:rPr lang="en-US" altLang="zh-TW" sz="1100" b="1" kern="1200" dirty="0" smtClean="0">
                          <a:solidFill>
                            <a:schemeClr val="tx1"/>
                          </a:solidFill>
                          <a:latin typeface="+mn-lt"/>
                          <a:ea typeface="+mn-ea"/>
                          <a:cs typeface="+mn-cs"/>
                        </a:rPr>
                        <a:t>Necessary</a:t>
                      </a:r>
                    </a:p>
                  </a:txBody>
                  <a:tcPr/>
                </a:tc>
              </a:tr>
              <a:tr h="370840">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solidFill>
                            <a:prstClr val="black"/>
                          </a:solidFill>
                          <a:latin typeface="+mn-lt"/>
                        </a:rPr>
                        <a:t>PT controller </a:t>
                      </a:r>
                      <a:endParaRPr lang="zh-TW" altLang="en-US" sz="1100" dirty="0" smtClean="0">
                        <a:latin typeface="+mn-lt"/>
                      </a:endParaRPr>
                    </a:p>
                    <a:p>
                      <a:pPr>
                        <a:lnSpc>
                          <a:spcPts val="1000"/>
                        </a:lnSpc>
                      </a:pPr>
                      <a:endParaRPr lang="zh-TW" altLang="en-US" sz="1100" kern="1200" dirty="0">
                        <a:solidFill>
                          <a:schemeClr val="tx1"/>
                        </a:solidFill>
                        <a:latin typeface="+mn-lt"/>
                        <a:ea typeface="+mn-ea"/>
                        <a:cs typeface="+mn-cs"/>
                      </a:endParaRPr>
                    </a:p>
                  </a:txBody>
                  <a:tcPr/>
                </a:tc>
                <a:tc>
                  <a:txBody>
                    <a:bodyPr/>
                    <a:lstStyle/>
                    <a:p>
                      <a:pPr>
                        <a:lnSpc>
                          <a:spcPts val="1000"/>
                        </a:lnSpc>
                      </a:pP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DCS-5222L </a:t>
                      </a: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b="1" kern="1200" dirty="0" smtClean="0">
                          <a:solidFill>
                            <a:schemeClr val="tx1"/>
                          </a:solidFill>
                          <a:latin typeface="+mn-lt"/>
                          <a:ea typeface="+mn-ea"/>
                          <a:cs typeface="+mn-cs"/>
                        </a:rPr>
                        <a:t>Necessary </a:t>
                      </a:r>
                      <a:endParaRPr lang="zh-TW" altLang="en-US" sz="1100" b="1" kern="1200" dirty="0" smtClean="0">
                        <a:solidFill>
                          <a:schemeClr val="tx1"/>
                        </a:solidFill>
                        <a:latin typeface="+mn-lt"/>
                        <a:ea typeface="+mn-ea"/>
                        <a:cs typeface="+mn-cs"/>
                      </a:endParaRPr>
                    </a:p>
                    <a:p>
                      <a:pPr marL="0" marR="0" indent="0" algn="l" defTabSz="914400" rtl="0" eaLnBrk="1" fontAlgn="auto" latinLnBrk="0" hangingPunct="1">
                        <a:lnSpc>
                          <a:spcPts val="1000"/>
                        </a:lnSpc>
                        <a:spcBef>
                          <a:spcPts val="0"/>
                        </a:spcBef>
                        <a:spcAft>
                          <a:spcPts val="0"/>
                        </a:spcAft>
                        <a:buClrTx/>
                        <a:buSzTx/>
                        <a:buFontTx/>
                        <a:buNone/>
                        <a:tabLst/>
                        <a:defRPr/>
                      </a:pPr>
                      <a:endParaRPr lang="en-US" altLang="zh-TW" sz="1100" kern="1200" dirty="0" smtClean="0">
                        <a:solidFill>
                          <a:schemeClr val="tx1"/>
                        </a:solidFill>
                        <a:latin typeface="+mn-lt"/>
                        <a:ea typeface="+mn-ea"/>
                        <a:cs typeface="+mn-cs"/>
                      </a:endParaRPr>
                    </a:p>
                  </a:txBody>
                  <a:tcPr/>
                </a:tc>
              </a:tr>
              <a:tr h="370840">
                <a:tc>
                  <a:txBody>
                    <a:bodyPr/>
                    <a:lstStyle/>
                    <a:p>
                      <a:pPr>
                        <a:lnSpc>
                          <a:spcPts val="1000"/>
                        </a:lnSpc>
                      </a:pPr>
                      <a:r>
                        <a:rPr lang="en-US" altLang="zh-TW" sz="1100" kern="1200" dirty="0" smtClean="0">
                          <a:solidFill>
                            <a:schemeClr val="tx1"/>
                          </a:solidFill>
                          <a:latin typeface="+mn-lt"/>
                          <a:ea typeface="+mn-ea"/>
                          <a:cs typeface="+mn-cs"/>
                        </a:rPr>
                        <a:t>Pan speed button</a:t>
                      </a:r>
                      <a:endParaRPr lang="zh-TW" altLang="en-US" sz="1100" kern="1200" dirty="0">
                        <a:solidFill>
                          <a:schemeClr val="tx1"/>
                        </a:solidFill>
                        <a:latin typeface="+mn-lt"/>
                        <a:ea typeface="+mn-ea"/>
                        <a:cs typeface="+mn-cs"/>
                      </a:endParaRPr>
                    </a:p>
                  </a:txBody>
                  <a:tcPr/>
                </a:tc>
                <a:tc>
                  <a:txBody>
                    <a:bodyPr/>
                    <a:lstStyle/>
                    <a:p>
                      <a:pPr>
                        <a:lnSpc>
                          <a:spcPts val="1000"/>
                        </a:lnSpc>
                      </a:pP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DCS-5222L</a:t>
                      </a:r>
                    </a:p>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(Follow PT</a:t>
                      </a:r>
                      <a:r>
                        <a:rPr lang="en-US" altLang="zh-TW" sz="1100" baseline="0" dirty="0" smtClean="0">
                          <a:latin typeface="+mn-lt"/>
                        </a:rPr>
                        <a:t> controller</a:t>
                      </a:r>
                      <a:r>
                        <a:rPr lang="en-US" altLang="zh-TW" sz="1100" dirty="0" smtClean="0">
                          <a:latin typeface="+mn-lt"/>
                        </a:rPr>
                        <a:t> )</a:t>
                      </a: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kern="1200" dirty="0" smtClean="0">
                          <a:solidFill>
                            <a:schemeClr val="tx1"/>
                          </a:solidFill>
                          <a:latin typeface="+mn-lt"/>
                          <a:ea typeface="+mn-ea"/>
                          <a:cs typeface="+mn-cs"/>
                        </a:rPr>
                        <a:t>In the Future</a:t>
                      </a:r>
                    </a:p>
                  </a:txBody>
                  <a:tcPr/>
                </a:tc>
              </a:tr>
              <a:tr h="370840">
                <a:tc>
                  <a:txBody>
                    <a:bodyPr/>
                    <a:lstStyle/>
                    <a:p>
                      <a:pPr>
                        <a:lnSpc>
                          <a:spcPts val="1000"/>
                        </a:lnSpc>
                      </a:pPr>
                      <a:r>
                        <a:rPr lang="en-US" altLang="zh-TW" sz="1100" kern="1200" dirty="0" smtClean="0">
                          <a:solidFill>
                            <a:schemeClr val="tx1"/>
                          </a:solidFill>
                          <a:latin typeface="+mn-lt"/>
                          <a:ea typeface="+mn-ea"/>
                          <a:cs typeface="+mn-cs"/>
                        </a:rPr>
                        <a:t>Auto-pan</a:t>
                      </a:r>
                      <a:r>
                        <a:rPr lang="en-US" altLang="zh-TW" sz="1100" kern="1200" baseline="0" dirty="0" smtClean="0">
                          <a:solidFill>
                            <a:schemeClr val="tx1"/>
                          </a:solidFill>
                          <a:latin typeface="+mn-lt"/>
                          <a:ea typeface="+mn-ea"/>
                          <a:cs typeface="+mn-cs"/>
                        </a:rPr>
                        <a:t> button</a:t>
                      </a:r>
                      <a:endParaRPr lang="zh-TW" altLang="en-US" sz="1100" kern="1200" dirty="0">
                        <a:solidFill>
                          <a:schemeClr val="tx1"/>
                        </a:solidFill>
                        <a:latin typeface="+mn-lt"/>
                        <a:ea typeface="+mn-ea"/>
                        <a:cs typeface="+mn-cs"/>
                      </a:endParaRPr>
                    </a:p>
                  </a:txBody>
                  <a:tcPr/>
                </a:tc>
                <a:tc>
                  <a:txBody>
                    <a:bodyPr/>
                    <a:lstStyle/>
                    <a:p>
                      <a:pPr>
                        <a:lnSpc>
                          <a:spcPts val="1000"/>
                        </a:lnSpc>
                      </a:pP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DCS-5222L</a:t>
                      </a:r>
                    </a:p>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(Follow PT</a:t>
                      </a:r>
                      <a:r>
                        <a:rPr lang="en-US" altLang="zh-TW" sz="1100" baseline="0" dirty="0" smtClean="0">
                          <a:latin typeface="+mn-lt"/>
                        </a:rPr>
                        <a:t> controller</a:t>
                      </a:r>
                      <a:r>
                        <a:rPr lang="en-US" altLang="zh-TW" sz="1100" dirty="0" smtClean="0">
                          <a:latin typeface="+mn-lt"/>
                        </a:rPr>
                        <a:t> )</a:t>
                      </a: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kern="1200" dirty="0" smtClean="0">
                          <a:solidFill>
                            <a:schemeClr val="tx1"/>
                          </a:solidFill>
                          <a:latin typeface="+mn-lt"/>
                          <a:ea typeface="+mn-ea"/>
                          <a:cs typeface="+mn-cs"/>
                        </a:rPr>
                        <a:t>In the Future</a:t>
                      </a:r>
                    </a:p>
                    <a:p>
                      <a:pPr marL="0" marR="0" indent="0" algn="l" defTabSz="914400" rtl="0" eaLnBrk="1" fontAlgn="auto" latinLnBrk="0" hangingPunct="1">
                        <a:lnSpc>
                          <a:spcPts val="1000"/>
                        </a:lnSpc>
                        <a:spcBef>
                          <a:spcPts val="0"/>
                        </a:spcBef>
                        <a:spcAft>
                          <a:spcPts val="0"/>
                        </a:spcAft>
                        <a:buClrTx/>
                        <a:buSzTx/>
                        <a:buFontTx/>
                        <a:buNone/>
                        <a:tabLst/>
                        <a:defRPr/>
                      </a:pPr>
                      <a:endParaRPr lang="en-US" altLang="zh-TW" sz="1100" kern="1200" dirty="0" smtClean="0">
                        <a:solidFill>
                          <a:schemeClr val="tx1"/>
                        </a:solidFill>
                        <a:latin typeface="+mn-lt"/>
                        <a:ea typeface="+mn-ea"/>
                        <a:cs typeface="+mn-cs"/>
                      </a:endParaRPr>
                    </a:p>
                  </a:txBody>
                  <a:tcPr/>
                </a:tc>
              </a:tr>
              <a:tr h="370840">
                <a:tc>
                  <a:txBody>
                    <a:bodyPr/>
                    <a:lstStyle/>
                    <a:p>
                      <a:pPr>
                        <a:lnSpc>
                          <a:spcPts val="1000"/>
                        </a:lnSpc>
                      </a:pPr>
                      <a:r>
                        <a:rPr lang="en-US" altLang="zh-TW" sz="1100" kern="1200" dirty="0" smtClean="0">
                          <a:solidFill>
                            <a:schemeClr val="tx1"/>
                          </a:solidFill>
                          <a:latin typeface="+mn-lt"/>
                          <a:ea typeface="+mn-ea"/>
                          <a:cs typeface="+mn-cs"/>
                        </a:rPr>
                        <a:t>Brightness</a:t>
                      </a:r>
                      <a:endParaRPr lang="zh-TW" altLang="en-US" sz="1100" kern="1200" dirty="0">
                        <a:solidFill>
                          <a:schemeClr val="tx1"/>
                        </a:solidFill>
                        <a:latin typeface="+mn-lt"/>
                        <a:ea typeface="+mn-ea"/>
                        <a:cs typeface="+mn-cs"/>
                      </a:endParaRPr>
                    </a:p>
                  </a:txBody>
                  <a:tcPr/>
                </a:tc>
                <a:tc>
                  <a:txBody>
                    <a:bodyPr/>
                    <a:lstStyle/>
                    <a:p>
                      <a:pPr>
                        <a:lnSpc>
                          <a:spcPts val="1000"/>
                        </a:lnSpc>
                      </a:pPr>
                      <a:endParaRPr lang="zh-TW" altLang="en-US" sz="1100" dirty="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DCS-932L/942L/2132L/7010L/6010L/2310L/5222L</a:t>
                      </a:r>
                    </a:p>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dirty="0" smtClean="0">
                          <a:latin typeface="+mn-lt"/>
                        </a:rPr>
                        <a:t>(only</a:t>
                      </a:r>
                      <a:r>
                        <a:rPr lang="en-US" altLang="zh-TW" sz="1100" baseline="0" dirty="0" smtClean="0">
                          <a:latin typeface="+mn-lt"/>
                        </a:rPr>
                        <a:t> </a:t>
                      </a:r>
                      <a:r>
                        <a:rPr lang="en-US" altLang="zh-TW" sz="1100" dirty="0" smtClean="0">
                          <a:latin typeface="+mn-lt"/>
                        </a:rPr>
                        <a:t>DCS-</a:t>
                      </a:r>
                      <a:r>
                        <a:rPr lang="en-US" altLang="zh-TW" sz="1100" baseline="0" dirty="0" smtClean="0">
                          <a:latin typeface="+mn-lt"/>
                        </a:rPr>
                        <a:t>930L don’t supported</a:t>
                      </a:r>
                      <a:r>
                        <a:rPr lang="en-US" altLang="zh-TW" sz="1100" dirty="0" smtClean="0">
                          <a:latin typeface="+mn-lt"/>
                        </a:rPr>
                        <a:t>)</a:t>
                      </a:r>
                      <a:endParaRPr lang="zh-TW" altLang="en-US" sz="1100" dirty="0" smtClean="0">
                        <a:latin typeface="+mn-lt"/>
                      </a:endParaRPr>
                    </a:p>
                  </a:txBody>
                  <a:tcPr/>
                </a:tc>
                <a:tc>
                  <a:txBody>
                    <a:bodyPr/>
                    <a:lstStyle/>
                    <a:p>
                      <a:pPr marL="0" marR="0" indent="0" algn="l" defTabSz="914400" rtl="0" eaLnBrk="1" fontAlgn="auto" latinLnBrk="0" hangingPunct="1">
                        <a:lnSpc>
                          <a:spcPts val="1000"/>
                        </a:lnSpc>
                        <a:spcBef>
                          <a:spcPts val="0"/>
                        </a:spcBef>
                        <a:spcAft>
                          <a:spcPts val="0"/>
                        </a:spcAft>
                        <a:buClrTx/>
                        <a:buSzTx/>
                        <a:buFontTx/>
                        <a:buNone/>
                        <a:tabLst/>
                        <a:defRPr/>
                      </a:pPr>
                      <a:r>
                        <a:rPr lang="en-US" altLang="zh-TW" sz="1100" kern="1200" dirty="0" smtClean="0">
                          <a:solidFill>
                            <a:schemeClr val="tx1"/>
                          </a:solidFill>
                          <a:latin typeface="+mn-lt"/>
                          <a:ea typeface="+mn-ea"/>
                          <a:cs typeface="+mn-cs"/>
                        </a:rPr>
                        <a:t>In the Future</a:t>
                      </a:r>
                    </a:p>
                    <a:p>
                      <a:pPr marL="0" marR="0" indent="0" algn="l" defTabSz="914400" rtl="0" eaLnBrk="1" fontAlgn="auto" latinLnBrk="0" hangingPunct="1">
                        <a:lnSpc>
                          <a:spcPts val="1000"/>
                        </a:lnSpc>
                        <a:spcBef>
                          <a:spcPts val="0"/>
                        </a:spcBef>
                        <a:spcAft>
                          <a:spcPts val="0"/>
                        </a:spcAft>
                        <a:buClrTx/>
                        <a:buSzTx/>
                        <a:buFontTx/>
                        <a:buNone/>
                        <a:tabLst/>
                        <a:defRPr/>
                      </a:pPr>
                      <a:endParaRPr lang="en-US" altLang="zh-TW" sz="1100" kern="1200" dirty="0" smtClean="0">
                        <a:solidFill>
                          <a:schemeClr val="tx1"/>
                        </a:solidFill>
                        <a:latin typeface="+mn-lt"/>
                        <a:ea typeface="+mn-ea"/>
                        <a:cs typeface="+mn-cs"/>
                      </a:endParaRPr>
                    </a:p>
                  </a:txBody>
                  <a:tcPr/>
                </a:tc>
              </a:tr>
            </a:tbl>
          </a:graphicData>
        </a:graphic>
      </p:graphicFrame>
      <p:grpSp>
        <p:nvGrpSpPr>
          <p:cNvPr id="5" name="群組 4"/>
          <p:cNvGrpSpPr/>
          <p:nvPr/>
        </p:nvGrpSpPr>
        <p:grpSpPr>
          <a:xfrm>
            <a:off x="2286000" y="2739185"/>
            <a:ext cx="248817" cy="248819"/>
            <a:chOff x="6555522" y="5598197"/>
            <a:chExt cx="315155" cy="315155"/>
          </a:xfrm>
        </p:grpSpPr>
        <p:sp>
          <p:nvSpPr>
            <p:cNvPr id="6" name="矩形 5"/>
            <p:cNvSpPr/>
            <p:nvPr/>
          </p:nvSpPr>
          <p:spPr>
            <a:xfrm>
              <a:off x="6555522" y="5598197"/>
              <a:ext cx="315155" cy="31515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流程圖: 接點 6"/>
            <p:cNvSpPr>
              <a:spLocks noChangeAspect="1"/>
            </p:cNvSpPr>
            <p:nvPr/>
          </p:nvSpPr>
          <p:spPr>
            <a:xfrm>
              <a:off x="6610189" y="5641646"/>
              <a:ext cx="213894" cy="213894"/>
            </a:xfrm>
            <a:prstGeom prst="flowChartConnector">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 name="群組 7"/>
          <p:cNvGrpSpPr/>
          <p:nvPr/>
        </p:nvGrpSpPr>
        <p:grpSpPr>
          <a:xfrm>
            <a:off x="2288234" y="2362200"/>
            <a:ext cx="262072" cy="212772"/>
            <a:chOff x="6897249" y="6421965"/>
            <a:chExt cx="216024" cy="175387"/>
          </a:xfrm>
        </p:grpSpPr>
        <p:sp>
          <p:nvSpPr>
            <p:cNvPr id="9" name="矩形 8"/>
            <p:cNvSpPr/>
            <p:nvPr/>
          </p:nvSpPr>
          <p:spPr>
            <a:xfrm>
              <a:off x="6937445" y="6421965"/>
              <a:ext cx="135632" cy="13563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897249" y="6453336"/>
              <a:ext cx="216024" cy="1440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6960261" y="6477189"/>
              <a:ext cx="90000" cy="90000"/>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 name="橢圓 11"/>
          <p:cNvSpPr/>
          <p:nvPr/>
        </p:nvSpPr>
        <p:spPr>
          <a:xfrm>
            <a:off x="2267744" y="1628801"/>
            <a:ext cx="236525" cy="236525"/>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err="1" smtClean="0">
                <a:solidFill>
                  <a:schemeClr val="tx1"/>
                </a:solidFill>
              </a:rPr>
              <a:t>i</a:t>
            </a:r>
            <a:endParaRPr lang="zh-TW" altLang="en-US" sz="1200" dirty="0">
              <a:solidFill>
                <a:schemeClr val="tx1"/>
              </a:solidFill>
            </a:endParaRPr>
          </a:p>
        </p:txBody>
      </p:sp>
      <p:sp>
        <p:nvSpPr>
          <p:cNvPr id="13" name="動作按鈕: 聲音 12">
            <a:hlinkClick r:id="" action="ppaction://noaction" highlightClick="1">
              <a:snd r:embed="rId2" name="applause.wav"/>
            </a:hlinkClick>
          </p:cNvPr>
          <p:cNvSpPr/>
          <p:nvPr/>
        </p:nvSpPr>
        <p:spPr>
          <a:xfrm>
            <a:off x="2267744" y="1995859"/>
            <a:ext cx="241318" cy="241318"/>
          </a:xfrm>
          <a:prstGeom prst="actionButtonSound">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2267744" y="3112096"/>
            <a:ext cx="266184" cy="24165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800" b="1" dirty="0" smtClean="0">
                <a:solidFill>
                  <a:schemeClr val="tx1"/>
                </a:solidFill>
                <a:latin typeface="Helvetica" pitchFamily="34" charset="0"/>
              </a:rPr>
              <a:t>HD</a:t>
            </a:r>
          </a:p>
        </p:txBody>
      </p:sp>
      <p:grpSp>
        <p:nvGrpSpPr>
          <p:cNvPr id="15" name="群組 14"/>
          <p:cNvGrpSpPr/>
          <p:nvPr/>
        </p:nvGrpSpPr>
        <p:grpSpPr>
          <a:xfrm>
            <a:off x="2278875" y="3465458"/>
            <a:ext cx="266184" cy="241658"/>
            <a:chOff x="5527154" y="3440970"/>
            <a:chExt cx="491219" cy="445959"/>
          </a:xfrm>
        </p:grpSpPr>
        <p:sp>
          <p:nvSpPr>
            <p:cNvPr id="16" name="矩形 15"/>
            <p:cNvSpPr/>
            <p:nvPr/>
          </p:nvSpPr>
          <p:spPr>
            <a:xfrm>
              <a:off x="5527154" y="3440970"/>
              <a:ext cx="491219" cy="44595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800" b="1" dirty="0" smtClean="0">
                  <a:solidFill>
                    <a:schemeClr val="tx1"/>
                  </a:solidFill>
                  <a:latin typeface="Helvetica" pitchFamily="34" charset="0"/>
                </a:rPr>
                <a:t>HD</a:t>
              </a:r>
            </a:p>
          </p:txBody>
        </p:sp>
        <p:pic>
          <p:nvPicPr>
            <p:cNvPr id="17"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626099" y="3498850"/>
              <a:ext cx="292101"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文字方塊 17"/>
          <p:cNvSpPr txBox="1"/>
          <p:nvPr/>
        </p:nvSpPr>
        <p:spPr>
          <a:xfrm>
            <a:off x="323528" y="404664"/>
            <a:ext cx="5099088" cy="523220"/>
          </a:xfrm>
          <a:prstGeom prst="rect">
            <a:avLst/>
          </a:prstGeom>
          <a:noFill/>
        </p:spPr>
        <p:txBody>
          <a:bodyPr wrap="none" rtlCol="0">
            <a:spAutoFit/>
          </a:bodyPr>
          <a:lstStyle/>
          <a:p>
            <a:pPr>
              <a:spcBef>
                <a:spcPct val="0"/>
              </a:spcBef>
            </a:pPr>
            <a:r>
              <a:rPr lang="en-US" altLang="zh-TW" sz="1400" dirty="0">
                <a:latin typeface="+mj-lt"/>
                <a:ea typeface="+mj-ea"/>
                <a:cs typeface="+mj-cs"/>
              </a:rPr>
              <a:t>Camera supported feature </a:t>
            </a:r>
            <a:r>
              <a:rPr lang="en-US" altLang="zh-TW" sz="1400" dirty="0" smtClean="0">
                <a:latin typeface="+mj-lt"/>
                <a:ea typeface="+mj-ea"/>
                <a:cs typeface="+mj-cs"/>
              </a:rPr>
              <a:t>list with function button </a:t>
            </a:r>
            <a:r>
              <a:rPr lang="en-US" altLang="zh-TW" sz="1400" dirty="0">
                <a:latin typeface="+mj-lt"/>
                <a:ea typeface="+mj-ea"/>
                <a:cs typeface="+mj-cs"/>
              </a:rPr>
              <a:t>: </a:t>
            </a:r>
          </a:p>
          <a:p>
            <a:pPr>
              <a:spcBef>
                <a:spcPct val="0"/>
              </a:spcBef>
            </a:pPr>
            <a:r>
              <a:rPr lang="en-US" altLang="zh-TW" sz="1400" dirty="0">
                <a:latin typeface="+mj-lt"/>
                <a:ea typeface="+mj-ea"/>
                <a:cs typeface="+mj-cs"/>
              </a:rPr>
              <a:t>This feature list just for your reference and will be changed from PP.</a:t>
            </a:r>
            <a:endParaRPr lang="zh-TW" altLang="en-US" sz="1400" dirty="0">
              <a:latin typeface="+mj-lt"/>
              <a:ea typeface="+mj-ea"/>
              <a:cs typeface="+mj-cs"/>
            </a:endParaRPr>
          </a:p>
        </p:txBody>
      </p:sp>
      <p:pic>
        <p:nvPicPr>
          <p:cNvPr id="19" name="Picture 2" descr="D:\07734\Desktop\圖\PT controller.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37264" y="4191954"/>
            <a:ext cx="405327" cy="30404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群組 19"/>
          <p:cNvGrpSpPr/>
          <p:nvPr/>
        </p:nvGrpSpPr>
        <p:grpSpPr>
          <a:xfrm>
            <a:off x="2269013" y="3843100"/>
            <a:ext cx="266184" cy="241658"/>
            <a:chOff x="4059713" y="5891926"/>
            <a:chExt cx="266184" cy="241658"/>
          </a:xfrm>
        </p:grpSpPr>
        <p:sp>
          <p:nvSpPr>
            <p:cNvPr id="21" name="矩形 20"/>
            <p:cNvSpPr/>
            <p:nvPr/>
          </p:nvSpPr>
          <p:spPr>
            <a:xfrm>
              <a:off x="4059713" y="5891926"/>
              <a:ext cx="266184" cy="24165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800" b="1" dirty="0" smtClean="0">
                  <a:solidFill>
                    <a:schemeClr val="tx1"/>
                  </a:solidFill>
                  <a:latin typeface="Helvetica" pitchFamily="34" charset="0"/>
                </a:rPr>
                <a:t>HD</a:t>
              </a:r>
            </a:p>
          </p:txBody>
        </p:sp>
        <p:pic>
          <p:nvPicPr>
            <p:cNvPr id="22" name="圖片 21"/>
            <p:cNvPicPr/>
            <p:nvPr/>
          </p:nvPicPr>
          <p:blipFill rotWithShape="1">
            <a:blip r:embed="rId5" cstate="email">
              <a:extLst>
                <a:ext uri="{28A0092B-C50C-407E-A947-70E740481C1C}">
                  <a14:useLocalDpi xmlns:a14="http://schemas.microsoft.com/office/drawing/2010/main"/>
                </a:ext>
              </a:extLst>
            </a:blip>
            <a:srcRect/>
            <a:stretch/>
          </p:blipFill>
          <p:spPr bwMode="auto">
            <a:xfrm>
              <a:off x="4114800" y="5943600"/>
              <a:ext cx="185333" cy="174743"/>
            </a:xfrm>
            <a:prstGeom prst="rect">
              <a:avLst/>
            </a:prstGeom>
            <a:ln>
              <a:noFill/>
            </a:ln>
            <a:extLst>
              <a:ext uri="{53640926-AAD7-44D8-BBD7-CCE9431645EC}">
                <a14:shadowObscured xmlns:a14="http://schemas.microsoft.com/office/drawing/2010/main"/>
              </a:ext>
            </a:extLst>
          </p:spPr>
        </p:pic>
      </p:grpSp>
      <p:grpSp>
        <p:nvGrpSpPr>
          <p:cNvPr id="23" name="群組 22"/>
          <p:cNvGrpSpPr/>
          <p:nvPr/>
        </p:nvGrpSpPr>
        <p:grpSpPr>
          <a:xfrm>
            <a:off x="2267202" y="4953000"/>
            <a:ext cx="266184" cy="241658"/>
            <a:chOff x="3912930" y="5791200"/>
            <a:chExt cx="266184" cy="241658"/>
          </a:xfrm>
        </p:grpSpPr>
        <p:sp>
          <p:nvSpPr>
            <p:cNvPr id="24" name="矩形 23"/>
            <p:cNvSpPr/>
            <p:nvPr/>
          </p:nvSpPr>
          <p:spPr>
            <a:xfrm>
              <a:off x="3912930" y="5791200"/>
              <a:ext cx="266184" cy="24165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800" b="1" dirty="0" smtClean="0">
                  <a:solidFill>
                    <a:schemeClr val="tx1"/>
                  </a:solidFill>
                  <a:latin typeface="Helvetica" pitchFamily="34" charset="0"/>
                </a:rPr>
                <a:t>HD</a:t>
              </a:r>
            </a:p>
          </p:txBody>
        </p:sp>
        <p:pic>
          <p:nvPicPr>
            <p:cNvPr id="25" name="圖片 24"/>
            <p:cNvPicPr/>
            <p:nvPr/>
          </p:nvPicPr>
          <p:blipFill rotWithShape="1">
            <a:blip r:embed="rId6" cstate="email">
              <a:extLst>
                <a:ext uri="{28A0092B-C50C-407E-A947-70E740481C1C}">
                  <a14:useLocalDpi xmlns:a14="http://schemas.microsoft.com/office/drawing/2010/main"/>
                </a:ext>
              </a:extLst>
            </a:blip>
            <a:srcRect/>
            <a:stretch/>
          </p:blipFill>
          <p:spPr bwMode="auto">
            <a:xfrm>
              <a:off x="3959556" y="5818809"/>
              <a:ext cx="193344" cy="203628"/>
            </a:xfrm>
            <a:prstGeom prst="rect">
              <a:avLst/>
            </a:prstGeom>
            <a:ln>
              <a:noFill/>
            </a:ln>
            <a:extLst>
              <a:ext uri="{53640926-AAD7-44D8-BBD7-CCE9431645EC}">
                <a14:shadowObscured xmlns:a14="http://schemas.microsoft.com/office/drawing/2010/main"/>
              </a:ext>
            </a:extLst>
          </p:spPr>
        </p:pic>
      </p:grpSp>
      <p:grpSp>
        <p:nvGrpSpPr>
          <p:cNvPr id="26" name="群組 25"/>
          <p:cNvGrpSpPr/>
          <p:nvPr/>
        </p:nvGrpSpPr>
        <p:grpSpPr>
          <a:xfrm>
            <a:off x="2264814" y="4572000"/>
            <a:ext cx="266184" cy="241658"/>
            <a:chOff x="4648200" y="5795705"/>
            <a:chExt cx="266184" cy="241658"/>
          </a:xfrm>
        </p:grpSpPr>
        <p:sp>
          <p:nvSpPr>
            <p:cNvPr id="27" name="矩形 26"/>
            <p:cNvSpPr/>
            <p:nvPr/>
          </p:nvSpPr>
          <p:spPr>
            <a:xfrm>
              <a:off x="4648200" y="5795705"/>
              <a:ext cx="266184" cy="24165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800" b="1" dirty="0" smtClean="0">
                  <a:solidFill>
                    <a:schemeClr val="tx1"/>
                  </a:solidFill>
                  <a:latin typeface="Helvetica" pitchFamily="34" charset="0"/>
                </a:rPr>
                <a:t>HD</a:t>
              </a:r>
            </a:p>
          </p:txBody>
        </p:sp>
        <p:pic>
          <p:nvPicPr>
            <p:cNvPr id="28" name="圖片 27"/>
            <p:cNvPicPr/>
            <p:nvPr/>
          </p:nvPicPr>
          <p:blipFill rotWithShape="1">
            <a:blip r:embed="rId7" cstate="email">
              <a:extLst>
                <a:ext uri="{28A0092B-C50C-407E-A947-70E740481C1C}">
                  <a14:useLocalDpi xmlns:a14="http://schemas.microsoft.com/office/drawing/2010/main"/>
                </a:ext>
              </a:extLst>
            </a:blip>
            <a:srcRect/>
            <a:stretch/>
          </p:blipFill>
          <p:spPr bwMode="auto">
            <a:xfrm>
              <a:off x="4699291" y="5840073"/>
              <a:ext cx="164002" cy="164742"/>
            </a:xfrm>
            <a:prstGeom prst="rect">
              <a:avLst/>
            </a:prstGeom>
            <a:ln>
              <a:noFill/>
            </a:ln>
            <a:extLst>
              <a:ext uri="{53640926-AAD7-44D8-BBD7-CCE9431645EC}">
                <a14:shadowObscured xmlns:a14="http://schemas.microsoft.com/office/drawing/2010/main"/>
              </a:ext>
            </a:extLst>
          </p:spPr>
        </p:pic>
      </p:grpSp>
      <p:grpSp>
        <p:nvGrpSpPr>
          <p:cNvPr id="29" name="群組 28"/>
          <p:cNvGrpSpPr/>
          <p:nvPr/>
        </p:nvGrpSpPr>
        <p:grpSpPr>
          <a:xfrm>
            <a:off x="2269013" y="5334000"/>
            <a:ext cx="266183" cy="241658"/>
            <a:chOff x="6500260" y="5776634"/>
            <a:chExt cx="444105" cy="403186"/>
          </a:xfrm>
        </p:grpSpPr>
        <p:sp>
          <p:nvSpPr>
            <p:cNvPr id="30" name="矩形 29"/>
            <p:cNvSpPr/>
            <p:nvPr/>
          </p:nvSpPr>
          <p:spPr>
            <a:xfrm>
              <a:off x="6500260" y="5776634"/>
              <a:ext cx="444105" cy="40318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TW" sz="800" b="1" dirty="0" smtClean="0">
                  <a:solidFill>
                    <a:schemeClr val="tx1"/>
                  </a:solidFill>
                  <a:latin typeface="Helvetica" pitchFamily="34" charset="0"/>
                </a:rPr>
                <a:t>HD</a:t>
              </a:r>
            </a:p>
          </p:txBody>
        </p:sp>
        <p:sp>
          <p:nvSpPr>
            <p:cNvPr id="31" name="矩形 30"/>
            <p:cNvSpPr/>
            <p:nvPr/>
          </p:nvSpPr>
          <p:spPr>
            <a:xfrm>
              <a:off x="6598247" y="5858933"/>
              <a:ext cx="248129" cy="244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Picture 2" descr="D:\07734\Desktop\圖\brightness.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549253" y="5810702"/>
              <a:ext cx="346118" cy="35348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A2.1a Live View</a:t>
            </a:r>
            <a:endParaRPr lang="zh-TW" altLang="en-US" sz="2000" dirty="0"/>
          </a:p>
        </p:txBody>
      </p:sp>
    </p:spTree>
    <p:extLst>
      <p:ext uri="{BB962C8B-B14F-4D97-AF65-F5344CB8AC3E}">
        <p14:creationId xmlns:p14="http://schemas.microsoft.com/office/powerpoint/2010/main" val="397991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A2.1b Live View</a:t>
            </a:r>
            <a:endParaRPr lang="zh-TW" altLang="en-US" sz="2000" dirty="0"/>
          </a:p>
        </p:txBody>
      </p:sp>
      <p:sp>
        <p:nvSpPr>
          <p:cNvPr id="3" name="內容版面配置區 2"/>
          <p:cNvSpPr>
            <a:spLocks noGrp="1"/>
          </p:cNvSpPr>
          <p:nvPr>
            <p:ph idx="1"/>
          </p:nvPr>
        </p:nvSpPr>
        <p:spPr>
          <a:xfrm>
            <a:off x="0" y="4427355"/>
            <a:ext cx="4572000" cy="2430645"/>
          </a:xfrm>
        </p:spPr>
        <p:txBody>
          <a:bodyPr>
            <a:normAutofit lnSpcReduction="10000"/>
          </a:bodyPr>
          <a:lstStyle/>
          <a:p>
            <a:pPr marL="228600" indent="-228600">
              <a:buFont typeface="Arial" pitchFamily="34" charset="0"/>
              <a:buAutoNum type="arabicPeriod"/>
            </a:pPr>
            <a:r>
              <a:rPr lang="en-US" altLang="zh-TW" sz="1200" dirty="0" smtClean="0">
                <a:cs typeface="Arial" pitchFamily="34" charset="0"/>
              </a:rPr>
              <a:t>The order of features(left </a:t>
            </a:r>
            <a:r>
              <a:rPr lang="en-US" altLang="zh-TW" sz="1200" dirty="0">
                <a:cs typeface="Arial" pitchFamily="34" charset="0"/>
              </a:rPr>
              <a:t>to right): Mute, Snapshot, 2 way audio, Night View, Quality(HD), Fisheye, Turn angle, Quick Scan, Brighter, Information</a:t>
            </a:r>
            <a:r>
              <a:rPr lang="en-US" altLang="zh-TW" sz="1200" dirty="0" smtClean="0">
                <a:cs typeface="Arial" pitchFamily="34" charset="0"/>
              </a:rPr>
              <a:t>. </a:t>
            </a:r>
          </a:p>
          <a:p>
            <a:pPr marL="228600" indent="-228600">
              <a:buFont typeface="Arial" pitchFamily="34" charset="0"/>
              <a:buAutoNum type="arabicPeriod"/>
            </a:pPr>
            <a:r>
              <a:rPr lang="en-US" altLang="zh-TW" sz="1200" dirty="0" smtClean="0"/>
              <a:t>If </a:t>
            </a:r>
            <a:r>
              <a:rPr lang="en-US" altLang="zh-TW" sz="1200" dirty="0"/>
              <a:t>camera don’t supported some feature or will implement in the future, the next feature will forward to fill the place </a:t>
            </a:r>
            <a:r>
              <a:rPr lang="en-US" altLang="zh-TW" sz="1200" dirty="0" smtClean="0"/>
              <a:t>automatically. </a:t>
            </a:r>
            <a:r>
              <a:rPr lang="en-US" altLang="zh-TW" sz="1200" dirty="0" smtClean="0">
                <a:cs typeface="Arial" pitchFamily="34" charset="0"/>
              </a:rPr>
              <a:t>The number of features are decided by the supporting of each. device.</a:t>
            </a:r>
          </a:p>
          <a:p>
            <a:pPr marL="228600" indent="-228600">
              <a:buFont typeface="Arial" pitchFamily="34" charset="0"/>
              <a:buAutoNum type="arabicPeriod"/>
            </a:pPr>
            <a:r>
              <a:rPr lang="en-US" altLang="zh-TW" sz="1200" dirty="0" smtClean="0">
                <a:cs typeface="Arial" pitchFamily="34" charset="0"/>
              </a:rPr>
              <a:t>Taking </a:t>
            </a:r>
            <a:r>
              <a:rPr lang="en-US" altLang="zh-TW" sz="1200" dirty="0">
                <a:cs typeface="Arial" pitchFamily="34" charset="0"/>
              </a:rPr>
              <a:t>a camera shot: white solid and fade out in 1 second</a:t>
            </a:r>
            <a:r>
              <a:rPr lang="en-US" altLang="zh-TW" sz="1200" dirty="0" smtClean="0">
                <a:cs typeface="Arial" pitchFamily="34" charset="0"/>
              </a:rPr>
              <a:t>.</a:t>
            </a:r>
          </a:p>
          <a:p>
            <a:pPr marL="231366" indent="-231366">
              <a:buAutoNum type="arabicPeriod"/>
            </a:pPr>
            <a:r>
              <a:rPr lang="en-US" altLang="zh-TW" sz="1200" dirty="0"/>
              <a:t>PT controller control the pan and tile of camera, only appears when camera </a:t>
            </a:r>
            <a:r>
              <a:rPr lang="en-US" altLang="zh-TW" sz="1200" dirty="0" smtClean="0"/>
              <a:t>support.</a:t>
            </a:r>
            <a:endParaRPr lang="en-US" altLang="zh-TW" sz="1200" dirty="0"/>
          </a:p>
          <a:p>
            <a:pPr marL="231366" indent="-231366">
              <a:buAutoNum type="arabicPeriod"/>
            </a:pPr>
            <a:r>
              <a:rPr lang="en-US" altLang="zh-TW" sz="1200" dirty="0"/>
              <a:t>Drag the zoom slider to zoom in/out live </a:t>
            </a:r>
            <a:r>
              <a:rPr lang="en-US" altLang="zh-TW" sz="1200" dirty="0" smtClean="0"/>
              <a:t>view.</a:t>
            </a:r>
            <a:endParaRPr lang="en-US" altLang="zh-TW" sz="1200" dirty="0"/>
          </a:p>
          <a:p>
            <a:pPr marL="231366" indent="-231366">
              <a:buAutoNum type="arabicPeriod"/>
            </a:pPr>
            <a:r>
              <a:rPr lang="en-US" altLang="zh-TW" sz="1200" dirty="0"/>
              <a:t>Tap the mute icon button to turn sound from camera </a:t>
            </a:r>
            <a:r>
              <a:rPr lang="en-US" altLang="zh-TW" sz="1200" dirty="0" smtClean="0"/>
              <a:t>on/off.</a:t>
            </a:r>
            <a:endParaRPr lang="en-US" altLang="zh-TW" sz="1200" dirty="0"/>
          </a:p>
        </p:txBody>
      </p:sp>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555776" y="611493"/>
            <a:ext cx="6228527"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內容版面配置區 2"/>
          <p:cNvSpPr txBox="1">
            <a:spLocks/>
          </p:cNvSpPr>
          <p:nvPr/>
        </p:nvSpPr>
        <p:spPr>
          <a:xfrm>
            <a:off x="251520" y="672413"/>
            <a:ext cx="2448272" cy="38275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600" dirty="0" smtClean="0">
                <a:cs typeface="Arial" pitchFamily="34" charset="0"/>
              </a:rPr>
              <a:t>The case in three features</a:t>
            </a:r>
          </a:p>
          <a:p>
            <a:pPr marL="0" indent="0" algn="ctr">
              <a:buNone/>
            </a:pPr>
            <a:r>
              <a:rPr lang="en-US" altLang="zh-TW" sz="1600" dirty="0" smtClean="0">
                <a:cs typeface="Arial" pitchFamily="34" charset="0"/>
              </a:rPr>
              <a:t>.</a:t>
            </a:r>
          </a:p>
          <a:p>
            <a:pPr marL="0" indent="0" algn="ctr">
              <a:buNone/>
            </a:pPr>
            <a:r>
              <a:rPr lang="en-US" altLang="zh-TW" sz="1600" dirty="0" smtClean="0">
                <a:cs typeface="Arial" pitchFamily="34" charset="0"/>
              </a:rPr>
              <a:t>.</a:t>
            </a:r>
          </a:p>
          <a:p>
            <a:pPr marL="0" indent="0" algn="ctr">
              <a:buNone/>
            </a:pPr>
            <a:r>
              <a:rPr lang="en-US" altLang="zh-TW" sz="1600" dirty="0" smtClean="0">
                <a:cs typeface="Arial" pitchFamily="34" charset="0"/>
              </a:rPr>
              <a:t>.</a:t>
            </a:r>
          </a:p>
          <a:p>
            <a:pPr marL="0" indent="0" algn="ctr">
              <a:buNone/>
            </a:pPr>
            <a:r>
              <a:rPr lang="en-US" altLang="zh-TW" sz="1600" dirty="0">
                <a:cs typeface="Arial" pitchFamily="34" charset="0"/>
              </a:rPr>
              <a:t>.</a:t>
            </a:r>
            <a:endParaRPr lang="en-US" altLang="zh-TW" sz="1600" dirty="0" smtClean="0">
              <a:cs typeface="Arial" pitchFamily="34" charset="0"/>
            </a:endParaRPr>
          </a:p>
          <a:p>
            <a:pPr marL="0" indent="0">
              <a:buNone/>
            </a:pPr>
            <a:r>
              <a:rPr lang="en-US" altLang="zh-TW" sz="1600" dirty="0" smtClean="0">
                <a:cs typeface="Arial" pitchFamily="34" charset="0"/>
              </a:rPr>
              <a:t>The case in six features</a:t>
            </a:r>
          </a:p>
          <a:p>
            <a:pPr marL="0" indent="0" algn="ctr">
              <a:buNone/>
            </a:pPr>
            <a:r>
              <a:rPr lang="en-US" altLang="zh-TW" sz="1600" dirty="0" smtClean="0">
                <a:cs typeface="Arial" pitchFamily="34" charset="0"/>
              </a:rPr>
              <a:t>.</a:t>
            </a:r>
          </a:p>
          <a:p>
            <a:pPr marL="0" indent="0" algn="ctr">
              <a:buNone/>
            </a:pPr>
            <a:r>
              <a:rPr lang="en-US" altLang="zh-TW" sz="1600" dirty="0" smtClean="0">
                <a:cs typeface="Arial" pitchFamily="34" charset="0"/>
              </a:rPr>
              <a:t>.</a:t>
            </a:r>
          </a:p>
          <a:p>
            <a:pPr marL="0" indent="0" algn="ctr">
              <a:buNone/>
            </a:pPr>
            <a:r>
              <a:rPr lang="en-US" altLang="zh-TW" sz="1600" dirty="0" smtClean="0">
                <a:cs typeface="Arial" pitchFamily="34" charset="0"/>
              </a:rPr>
              <a:t>.</a:t>
            </a:r>
          </a:p>
          <a:p>
            <a:pPr marL="0" indent="0" algn="ctr">
              <a:buNone/>
            </a:pPr>
            <a:r>
              <a:rPr lang="en-US" altLang="zh-TW" sz="1600" dirty="0" smtClean="0">
                <a:cs typeface="Arial" pitchFamily="34" charset="0"/>
              </a:rPr>
              <a:t>.</a:t>
            </a:r>
          </a:p>
          <a:p>
            <a:pPr marL="0" indent="0">
              <a:buNone/>
            </a:pPr>
            <a:r>
              <a:rPr lang="en-US" altLang="zh-TW" sz="1600" dirty="0" smtClean="0">
                <a:cs typeface="Arial" pitchFamily="34" charset="0"/>
              </a:rPr>
              <a:t>The case in seven or more features. </a:t>
            </a:r>
          </a:p>
        </p:txBody>
      </p:sp>
      <p:sp>
        <p:nvSpPr>
          <p:cNvPr id="6" name="內容版面配置區 2"/>
          <p:cNvSpPr txBox="1">
            <a:spLocks/>
          </p:cNvSpPr>
          <p:nvPr/>
        </p:nvSpPr>
        <p:spPr>
          <a:xfrm>
            <a:off x="4572000" y="4420596"/>
            <a:ext cx="4572000" cy="243064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366" indent="-231366">
              <a:buFont typeface="+mj-lt"/>
              <a:buAutoNum type="arabicPeriod" startAt="7"/>
            </a:pPr>
            <a:r>
              <a:rPr lang="en-US" altLang="zh-TW" sz="1200" dirty="0" smtClean="0"/>
              <a:t>Tap the </a:t>
            </a:r>
            <a:r>
              <a:rPr lang="en-US" altLang="zh-TW" sz="1200" dirty="0"/>
              <a:t>info icon button to show/hide live view info.</a:t>
            </a:r>
          </a:p>
          <a:p>
            <a:pPr marL="231366" indent="-231366">
              <a:buFont typeface="Arial" pitchFamily="34" charset="0"/>
              <a:buAutoNum type="arabicPeriod" startAt="7"/>
            </a:pPr>
            <a:r>
              <a:rPr lang="en-US" altLang="zh-TW" sz="1200" dirty="0"/>
              <a:t>Tap camera icon button to take a snapshot of live view and save to camera roll.</a:t>
            </a:r>
          </a:p>
          <a:p>
            <a:pPr marL="231366" indent="-231366">
              <a:buFont typeface="Arial" pitchFamily="34" charset="0"/>
              <a:buAutoNum type="arabicPeriod" startAt="7"/>
            </a:pPr>
            <a:r>
              <a:rPr lang="en-US" altLang="zh-TW" sz="1200" dirty="0"/>
              <a:t>In fisheye supported cameras, adding a “View mode” switch button which shows current view mode.</a:t>
            </a:r>
          </a:p>
          <a:p>
            <a:pPr marL="231366" indent="-231366">
              <a:buFont typeface="Arial" pitchFamily="34" charset="0"/>
              <a:buAutoNum type="arabicPeriod" startAt="7"/>
            </a:pPr>
            <a:r>
              <a:rPr lang="en-US" altLang="zh-TW" sz="1200" dirty="0"/>
              <a:t>In 240p/480p supported cameras, adding a “HD” switch button witch triggers </a:t>
            </a:r>
            <a:r>
              <a:rPr lang="en-US" altLang="zh-TW" sz="1200" dirty="0" smtClean="0"/>
              <a:t>240p/480p.</a:t>
            </a:r>
          </a:p>
          <a:p>
            <a:pPr marL="231366" indent="-231366">
              <a:buFont typeface="Arial" pitchFamily="34" charset="0"/>
              <a:buAutoNum type="arabicPeriod" startAt="7"/>
            </a:pPr>
            <a:r>
              <a:rPr lang="en-US" altLang="zh-TW" sz="1200" dirty="0" smtClean="0"/>
              <a:t>Function </a:t>
            </a:r>
            <a:r>
              <a:rPr lang="en-US" altLang="zh-TW" sz="1200" dirty="0"/>
              <a:t>buttons show initially, and fade out automatically after 5 seconds of no </a:t>
            </a:r>
            <a:r>
              <a:rPr lang="en-US" altLang="zh-TW" sz="1200" dirty="0" smtClean="0"/>
              <a:t>action.</a:t>
            </a:r>
          </a:p>
          <a:p>
            <a:pPr marL="231366" indent="-231366">
              <a:buFont typeface="Arial" pitchFamily="34" charset="0"/>
              <a:buAutoNum type="arabicPeriod" startAt="7"/>
            </a:pPr>
            <a:r>
              <a:rPr lang="en-US" altLang="zh-TW" sz="1200" dirty="0" smtClean="0"/>
              <a:t>Tap </a:t>
            </a:r>
            <a:r>
              <a:rPr lang="en-US" altLang="zh-TW" sz="1200" dirty="0"/>
              <a:t>live view area to show/hide function </a:t>
            </a:r>
            <a:r>
              <a:rPr lang="en-US" altLang="zh-TW" sz="1200" dirty="0" smtClean="0"/>
              <a:t>buttons.</a:t>
            </a:r>
            <a:endParaRPr lang="en-US" altLang="zh-TW" sz="1200" dirty="0"/>
          </a:p>
          <a:p>
            <a:pPr marL="231366" indent="-231366">
              <a:buFont typeface="Arial" pitchFamily="34" charset="0"/>
              <a:buAutoNum type="arabicPeriod" startAt="7"/>
            </a:pPr>
            <a:endParaRPr lang="zh-TW" altLang="en-US" sz="1200" dirty="0"/>
          </a:p>
        </p:txBody>
      </p:sp>
    </p:spTree>
    <p:extLst>
      <p:ext uri="{BB962C8B-B14F-4D97-AF65-F5344CB8AC3E}">
        <p14:creationId xmlns:p14="http://schemas.microsoft.com/office/powerpoint/2010/main" val="1596745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A2.1c </a:t>
            </a:r>
            <a:r>
              <a:rPr lang="en-US" altLang="zh-TW" sz="2000" b="1" dirty="0"/>
              <a:t>Live </a:t>
            </a:r>
            <a:r>
              <a:rPr lang="en-US" altLang="zh-TW" sz="2000" b="1" dirty="0" smtClean="0"/>
              <a:t>View: First time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smtClean="0"/>
              <a:t>This page is shown when user first time visits.</a:t>
            </a:r>
          </a:p>
          <a:p>
            <a:pPr marL="228600" indent="-228600">
              <a:buFont typeface="+mj-lt"/>
              <a:buAutoNum type="arabicPeriod" startAt="3"/>
            </a:pPr>
            <a:r>
              <a:rPr lang="en-US" altLang="zh-TW" sz="1200" dirty="0" smtClean="0"/>
              <a:t>The order of features  please follow A1.1a: </a:t>
            </a:r>
            <a:r>
              <a:rPr lang="en-US" altLang="zh-TW" sz="1200" dirty="0"/>
              <a:t>Feature List: Cloud NVR </a:t>
            </a:r>
            <a:r>
              <a:rPr lang="en-US" altLang="zh-TW" sz="1200" dirty="0">
                <a:sym typeface="Wingdings" pitchFamily="2" charset="2"/>
              </a:rPr>
              <a:t> Live View Playback  Related Apps  </a:t>
            </a:r>
            <a:r>
              <a:rPr lang="en-US" altLang="zh-TW" sz="1200" dirty="0" smtClean="0">
                <a:sym typeface="Wingdings" pitchFamily="2" charset="2"/>
              </a:rPr>
              <a:t>Settings</a:t>
            </a:r>
            <a:endParaRPr lang="en-US" altLang="zh-TW" sz="1200" dirty="0" smtClean="0"/>
          </a:p>
          <a:p>
            <a:pPr marL="228600" indent="-228600">
              <a:buFont typeface="Arial" pitchFamily="34" charset="0"/>
              <a:buAutoNum type="arabicPeriod"/>
            </a:pPr>
            <a:endParaRPr lang="zh-TW" altLang="en-US" sz="12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90" y="406295"/>
            <a:ext cx="7199309" cy="485925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單箭頭接點 11"/>
          <p:cNvCxnSpPr/>
          <p:nvPr/>
        </p:nvCxnSpPr>
        <p:spPr>
          <a:xfrm flipH="1">
            <a:off x="890352" y="1918564"/>
            <a:ext cx="303357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139210" y="1743788"/>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A2.1</a:t>
            </a:r>
            <a:endParaRPr lang="zh-TW" altLang="en-US" sz="1400" b="1" dirty="0">
              <a:solidFill>
                <a:schemeClr val="bg1"/>
              </a:solidFill>
            </a:endParaRPr>
          </a:p>
        </p:txBody>
      </p:sp>
      <p:sp>
        <p:nvSpPr>
          <p:cNvPr id="8" name="矩形 7"/>
          <p:cNvSpPr/>
          <p:nvPr/>
        </p:nvSpPr>
        <p:spPr>
          <a:xfrm>
            <a:off x="4247991" y="414048"/>
            <a:ext cx="828067" cy="432000"/>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Live View</a:t>
            </a:r>
          </a:p>
        </p:txBody>
      </p:sp>
      <p:sp>
        <p:nvSpPr>
          <p:cNvPr id="9" name="矩形 8"/>
          <p:cNvSpPr/>
          <p:nvPr/>
        </p:nvSpPr>
        <p:spPr>
          <a:xfrm>
            <a:off x="3193519" y="414048"/>
            <a:ext cx="828067" cy="432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Related</a:t>
            </a:r>
          </a:p>
          <a:p>
            <a:pPr algn="ctr"/>
            <a:r>
              <a:rPr lang="en-US" altLang="zh-TW" sz="1400" dirty="0" smtClean="0">
                <a:solidFill>
                  <a:schemeClr val="tx1"/>
                </a:solidFill>
              </a:rPr>
              <a:t>Apps</a:t>
            </a:r>
          </a:p>
        </p:txBody>
      </p:sp>
      <p:sp>
        <p:nvSpPr>
          <p:cNvPr id="10" name="內容版面配置區 2"/>
          <p:cNvSpPr txBox="1">
            <a:spLocks/>
          </p:cNvSpPr>
          <p:nvPr/>
        </p:nvSpPr>
        <p:spPr>
          <a:xfrm>
            <a:off x="-4432" y="6165304"/>
            <a:ext cx="9144000" cy="720080"/>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[Title]: Related Apps</a:t>
            </a:r>
            <a:endParaRPr lang="zh-TW" altLang="en-US" sz="1200" dirty="0"/>
          </a:p>
          <a:p>
            <a:pPr marL="0" indent="0">
              <a:buNone/>
            </a:pPr>
            <a:r>
              <a:rPr lang="en-US" altLang="zh-TW" sz="1200" dirty="0" smtClean="0"/>
              <a:t>[Text]: Now, You can use Related Apps to launch your favorite apps to empower your camera, network storage, and more! </a:t>
            </a:r>
            <a:endParaRPr lang="zh-TW" altLang="en-US" sz="1200" dirty="0"/>
          </a:p>
        </p:txBody>
      </p:sp>
    </p:spTree>
    <p:extLst>
      <p:ext uri="{BB962C8B-B14F-4D97-AF65-F5344CB8AC3E}">
        <p14:creationId xmlns:p14="http://schemas.microsoft.com/office/powerpoint/2010/main" val="411981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A2.2 Live View: Information</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Information button: Pop-up </a:t>
            </a:r>
            <a:r>
              <a:rPr lang="en-US" altLang="zh-TW" sz="1200" dirty="0"/>
              <a:t>a </a:t>
            </a:r>
            <a:r>
              <a:rPr lang="en-US" altLang="zh-TW" sz="1200" dirty="0" smtClean="0"/>
              <a:t>fly-out </a:t>
            </a:r>
            <a:r>
              <a:rPr lang="en-US" altLang="zh-TW" sz="1200" dirty="0"/>
              <a:t>for  </a:t>
            </a:r>
            <a:r>
              <a:rPr lang="en-US" altLang="zh-TW" sz="1200" dirty="0" smtClean="0"/>
              <a:t>showing the information. ( defined by RD/ system )</a:t>
            </a:r>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1278" y="406145"/>
            <a:ext cx="7199760" cy="485955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Live View</a:t>
            </a:r>
          </a:p>
        </p:txBody>
      </p:sp>
    </p:spTree>
    <p:extLst>
      <p:ext uri="{BB962C8B-B14F-4D97-AF65-F5344CB8AC3E}">
        <p14:creationId xmlns:p14="http://schemas.microsoft.com/office/powerpoint/2010/main" val="1067683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A2.3 Live View: Quality</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Quality button: Pop-up </a:t>
            </a:r>
            <a:r>
              <a:rPr lang="en-US" altLang="zh-TW" sz="1200" dirty="0"/>
              <a:t>a </a:t>
            </a:r>
            <a:r>
              <a:rPr lang="en-US" altLang="zh-TW" sz="1200" dirty="0" smtClean="0"/>
              <a:t>fly-out </a:t>
            </a:r>
            <a:r>
              <a:rPr lang="en-US" altLang="zh-TW" sz="1200" dirty="0"/>
              <a:t>for quality </a:t>
            </a:r>
            <a:r>
              <a:rPr lang="en-US" altLang="zh-TW" sz="1200" dirty="0" smtClean="0"/>
              <a:t>tapping.</a:t>
            </a:r>
          </a:p>
          <a:p>
            <a:pPr marL="231366" indent="-231366">
              <a:buFont typeface="Arial" pitchFamily="34" charset="0"/>
              <a:buAutoNum type="arabicPeriod"/>
            </a:pPr>
            <a:r>
              <a:rPr lang="en-US" altLang="zh-TW" sz="1200" dirty="0"/>
              <a:t>In supported cameras, adding a “HD ” switch button which shows current </a:t>
            </a:r>
            <a:r>
              <a:rPr lang="en-US" altLang="zh-TW" sz="1200" dirty="0" smtClean="0"/>
              <a:t>mode.</a:t>
            </a:r>
          </a:p>
          <a:p>
            <a:pPr marL="231366" indent="-231366">
              <a:buFont typeface="Arial" pitchFamily="34" charset="0"/>
              <a:buAutoNum type="arabicPeriod"/>
            </a:pPr>
            <a:r>
              <a:rPr lang="en-US" altLang="zh-TW" sz="1200" dirty="0" smtClean="0"/>
              <a:t>Show </a:t>
            </a:r>
            <a:r>
              <a:rPr lang="en-US" altLang="zh-TW" sz="1200" dirty="0"/>
              <a:t>240p as default, tap to slide options down or close options </a:t>
            </a:r>
            <a:r>
              <a:rPr lang="en-US" altLang="zh-TW" sz="1200" dirty="0" smtClean="0"/>
              <a:t>up.</a:t>
            </a:r>
          </a:p>
          <a:p>
            <a:pPr marL="231366" indent="-231366">
              <a:buFont typeface="Arial" pitchFamily="34" charset="0"/>
              <a:buAutoNum type="arabicPeriod"/>
            </a:pPr>
            <a:r>
              <a:rPr lang="en-US" altLang="zh-TW" sz="1200" dirty="0" smtClean="0"/>
              <a:t>Show </a:t>
            </a:r>
            <a:r>
              <a:rPr lang="en-US" altLang="zh-TW" sz="1200" dirty="0"/>
              <a:t>options 240/480/HD, if device unsupported any option, </a:t>
            </a:r>
            <a:r>
              <a:rPr lang="en-US" altLang="zh-TW" sz="1200" dirty="0" smtClean="0"/>
              <a:t>remove the </a:t>
            </a:r>
            <a:r>
              <a:rPr lang="en-US" altLang="zh-TW" sz="1200" dirty="0"/>
              <a:t>option and confirm all options should be place evenly </a:t>
            </a:r>
            <a:r>
              <a:rPr lang="en-US" altLang="zh-TW" sz="1200" dirty="0" smtClean="0"/>
              <a:t>distributed.</a:t>
            </a:r>
          </a:p>
          <a:p>
            <a:pPr marL="231366" indent="-231366">
              <a:buFont typeface="Arial" pitchFamily="34" charset="0"/>
              <a:buAutoNum type="arabicPeriod"/>
            </a:pPr>
            <a:r>
              <a:rPr lang="en-US" altLang="zh-TW" sz="1200" dirty="0" smtClean="0"/>
              <a:t>In </a:t>
            </a:r>
            <a:r>
              <a:rPr lang="en-US" altLang="zh-TW" sz="1200" dirty="0"/>
              <a:t>mode of opening  HD selection area, tap any place else on tool panel or live view area would close View mode selection area first</a:t>
            </a:r>
            <a:r>
              <a:rPr lang="en-US" altLang="zh-TW" sz="1200" dirty="0" smtClean="0"/>
              <a:t>.</a:t>
            </a:r>
            <a:endParaRPr lang="zh-TW" altLang="en-US" sz="1200" dirty="0"/>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1278" y="406145"/>
            <a:ext cx="7199761" cy="485955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Live View</a:t>
            </a:r>
          </a:p>
        </p:txBody>
      </p:sp>
    </p:spTree>
    <p:extLst>
      <p:ext uri="{BB962C8B-B14F-4D97-AF65-F5344CB8AC3E}">
        <p14:creationId xmlns:p14="http://schemas.microsoft.com/office/powerpoint/2010/main" val="277692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a:t>A2.4a Live View: 2 way audio</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spcBef>
                <a:spcPts val="0"/>
              </a:spcBef>
              <a:buAutoNum type="arabicPeriod"/>
              <a:defRPr/>
            </a:pPr>
            <a:r>
              <a:rPr lang="en-US" altLang="zh-TW" sz="1200" dirty="0" smtClean="0"/>
              <a:t>If </a:t>
            </a:r>
            <a:r>
              <a:rPr lang="en-US" altLang="zh-TW" sz="1200" dirty="0"/>
              <a:t>camera supported this feature, add a this button on camera’s Live view page, user can long press to talk. </a:t>
            </a:r>
            <a:endParaRPr lang="en-US" altLang="zh-TW" sz="1200" dirty="0" smtClean="0"/>
          </a:p>
          <a:p>
            <a:pPr marL="228600" indent="-228600">
              <a:spcBef>
                <a:spcPts val="0"/>
              </a:spcBef>
              <a:buAutoNum type="arabicPeriod"/>
              <a:defRPr/>
            </a:pPr>
            <a:r>
              <a:rPr lang="en-US" altLang="zh-TW" sz="1200" dirty="0" smtClean="0"/>
              <a:t>Tap </a:t>
            </a:r>
            <a:r>
              <a:rPr lang="en-US" altLang="zh-TW" sz="1200" dirty="0"/>
              <a:t>button then release, just show “Long press to talk” in wording area, and remove wording after 5 </a:t>
            </a:r>
            <a:r>
              <a:rPr lang="en-US" altLang="zh-TW" sz="1200" dirty="0" smtClean="0"/>
              <a:t>sec.</a:t>
            </a:r>
          </a:p>
          <a:p>
            <a:pPr marL="228600" indent="-228600">
              <a:spcBef>
                <a:spcPts val="0"/>
              </a:spcBef>
              <a:buAutoNum type="arabicPeriod"/>
              <a:defRPr/>
            </a:pPr>
            <a:r>
              <a:rPr lang="en-US" altLang="zh-TW" sz="1200" dirty="0" smtClean="0"/>
              <a:t>Long </a:t>
            </a:r>
            <a:r>
              <a:rPr lang="en-US" altLang="zh-TW" sz="1200" dirty="0"/>
              <a:t>press to show “Long press to talk” in wording area,  and remove after 5 </a:t>
            </a:r>
            <a:r>
              <a:rPr lang="en-US" altLang="zh-TW" sz="1200" dirty="0" err="1"/>
              <a:t>secs</a:t>
            </a:r>
            <a:r>
              <a:rPr lang="en-US" altLang="zh-TW" sz="1200" dirty="0"/>
              <a:t>. Change button status to highlight, user can speak directly. </a:t>
            </a:r>
            <a:endParaRPr lang="en-US" altLang="zh-TW" sz="1200" dirty="0" smtClean="0"/>
          </a:p>
          <a:p>
            <a:pPr marL="228600" indent="-228600">
              <a:spcBef>
                <a:spcPts val="0"/>
              </a:spcBef>
              <a:buAutoNum type="arabicPeriod"/>
              <a:defRPr/>
            </a:pPr>
            <a:r>
              <a:rPr lang="en-US" altLang="zh-TW" sz="1200" dirty="0" smtClean="0"/>
              <a:t>If </a:t>
            </a:r>
            <a:r>
              <a:rPr lang="en-US" altLang="zh-TW" sz="1200" dirty="0"/>
              <a:t>Someone is speaking, show popup “Someone is speaking, please try again later. ”and OK button, tap ok to close </a:t>
            </a:r>
            <a:r>
              <a:rPr lang="en-US" altLang="zh-TW" sz="1200" dirty="0" smtClean="0"/>
              <a:t>popup.</a:t>
            </a:r>
          </a:p>
          <a:p>
            <a:pPr marL="228600" indent="-228600">
              <a:spcBef>
                <a:spcPts val="0"/>
              </a:spcBef>
              <a:buAutoNum type="arabicPeriod"/>
              <a:defRPr/>
            </a:pPr>
            <a:r>
              <a:rPr lang="en-US" altLang="zh-TW" sz="1200" dirty="0" smtClean="0"/>
              <a:t>Release </a:t>
            </a:r>
            <a:r>
              <a:rPr lang="en-US" altLang="zh-TW" sz="1200" dirty="0"/>
              <a:t>button to stop talking. </a:t>
            </a:r>
            <a:endParaRPr lang="zh-TW" altLang="en-US" sz="1200" dirty="0"/>
          </a:p>
          <a:p>
            <a:endParaRPr lang="zh-TW" altLang="en-US" sz="1200" dirty="0"/>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1279" y="406145"/>
            <a:ext cx="7199758" cy="4859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85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A2.4b </a:t>
            </a:r>
            <a:r>
              <a:rPr lang="en-US" altLang="zh-TW" sz="2000" b="1" dirty="0"/>
              <a:t>Live View: 2 way audio</a:t>
            </a:r>
            <a:endParaRPr lang="zh-TW" altLang="en-US" sz="2000" dirty="0"/>
          </a:p>
        </p:txBody>
      </p:sp>
      <p:pic>
        <p:nvPicPr>
          <p:cNvPr id="9" name="圖片 8"/>
          <p:cNvPicPr/>
          <p:nvPr/>
        </p:nvPicPr>
        <p:blipFill rotWithShape="1">
          <a:blip r:embed="rId2" cstate="email">
            <a:extLst>
              <a:ext uri="{28A0092B-C50C-407E-A947-70E740481C1C}">
                <a14:useLocalDpi xmlns:a14="http://schemas.microsoft.com/office/drawing/2010/main"/>
              </a:ext>
            </a:extLst>
          </a:blip>
          <a:srcRect/>
          <a:stretch/>
        </p:blipFill>
        <p:spPr bwMode="auto">
          <a:xfrm>
            <a:off x="60630" y="417543"/>
            <a:ext cx="9022116" cy="5405492"/>
          </a:xfrm>
          <a:prstGeom prst="rect">
            <a:avLst/>
          </a:prstGeom>
          <a:ln>
            <a:noFill/>
          </a:ln>
          <a:extLst>
            <a:ext uri="{53640926-AAD7-44D8-BBD7-CCE9431645EC}">
              <a14:shadowObscured xmlns:a14="http://schemas.microsoft.com/office/drawing/2010/main"/>
            </a:ext>
          </a:extLst>
        </p:spPr>
      </p:pic>
      <p:sp>
        <p:nvSpPr>
          <p:cNvPr id="10" name="內容版面配置區 2"/>
          <p:cNvSpPr>
            <a:spLocks noGrp="1"/>
          </p:cNvSpPr>
          <p:nvPr>
            <p:ph idx="1"/>
          </p:nvPr>
        </p:nvSpPr>
        <p:spPr>
          <a:xfrm>
            <a:off x="0" y="5949280"/>
            <a:ext cx="9144000" cy="908719"/>
          </a:xfrm>
        </p:spPr>
        <p:txBody>
          <a:bodyPr>
            <a:normAutofit/>
          </a:bodyPr>
          <a:lstStyle/>
          <a:p>
            <a:pPr marL="228600" indent="-228600">
              <a:lnSpc>
                <a:spcPts val="1000"/>
              </a:lnSpc>
              <a:buAutoNum type="arabicPeriod"/>
            </a:pPr>
            <a:r>
              <a:rPr lang="en-US" altLang="zh-TW" sz="1200" dirty="0" smtClean="0"/>
              <a:t>If </a:t>
            </a:r>
            <a:r>
              <a:rPr lang="en-US" altLang="zh-TW" sz="1200" dirty="0"/>
              <a:t>camera supported this feature, add a this button on camera’s Live view page, user can click button to </a:t>
            </a:r>
            <a:r>
              <a:rPr lang="en-US" altLang="zh-TW" sz="1200" dirty="0" smtClean="0"/>
              <a:t>talk.</a:t>
            </a:r>
          </a:p>
          <a:p>
            <a:pPr marL="228600" indent="-228600">
              <a:lnSpc>
                <a:spcPts val="1000"/>
              </a:lnSpc>
              <a:buAutoNum type="arabicPeriod"/>
            </a:pPr>
            <a:r>
              <a:rPr lang="en-US" altLang="zh-TW" sz="1200" dirty="0" smtClean="0"/>
              <a:t>Button </a:t>
            </a:r>
            <a:r>
              <a:rPr lang="en-US" altLang="zh-TW" sz="1200" dirty="0"/>
              <a:t>status and word description please refers to next page.</a:t>
            </a:r>
          </a:p>
        </p:txBody>
      </p:sp>
    </p:spTree>
    <p:extLst>
      <p:ext uri="{BB962C8B-B14F-4D97-AF65-F5344CB8AC3E}">
        <p14:creationId xmlns:p14="http://schemas.microsoft.com/office/powerpoint/2010/main" val="1447995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A2.4c </a:t>
            </a:r>
            <a:r>
              <a:rPr lang="en-US" altLang="zh-TW" sz="2000" b="1" dirty="0"/>
              <a:t>Live View: 2 way audio</a:t>
            </a:r>
            <a:endParaRPr lang="zh-TW" altLang="en-US" sz="2000" dirty="0"/>
          </a:p>
        </p:txBody>
      </p:sp>
      <p:pic>
        <p:nvPicPr>
          <p:cNvPr id="3" name="圖片 2"/>
          <p:cNvPicPr/>
          <p:nvPr/>
        </p:nvPicPr>
        <p:blipFill rotWithShape="1">
          <a:blip r:embed="rId2" cstate="email">
            <a:extLst>
              <a:ext uri="{28A0092B-C50C-407E-A947-70E740481C1C}">
                <a14:useLocalDpi xmlns:a14="http://schemas.microsoft.com/office/drawing/2010/main"/>
              </a:ext>
            </a:extLst>
          </a:blip>
          <a:srcRect/>
          <a:stretch/>
        </p:blipFill>
        <p:spPr bwMode="auto">
          <a:xfrm>
            <a:off x="68866" y="476672"/>
            <a:ext cx="9000153" cy="52518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1301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A2.5a Live View: Night View(1/2)</a:t>
            </a:r>
            <a:endParaRPr lang="zh-TW" altLang="en-US" sz="2000" dirty="0"/>
          </a:p>
        </p:txBody>
      </p:sp>
      <p:sp>
        <p:nvSpPr>
          <p:cNvPr id="3" name="內容版面配置區 2"/>
          <p:cNvSpPr>
            <a:spLocks noGrp="1"/>
          </p:cNvSpPr>
          <p:nvPr>
            <p:ph idx="1"/>
          </p:nvPr>
        </p:nvSpPr>
        <p:spPr>
          <a:xfrm>
            <a:off x="0" y="5273498"/>
            <a:ext cx="9144000" cy="1584502"/>
          </a:xfrm>
        </p:spPr>
        <p:txBody>
          <a:bodyPr>
            <a:normAutofit lnSpcReduction="10000"/>
          </a:bodyPr>
          <a:lstStyle/>
          <a:p>
            <a:pPr marL="228600" indent="-228600">
              <a:buAutoNum type="arabicPeriod"/>
            </a:pPr>
            <a:r>
              <a:rPr lang="en-US" altLang="zh-TW" sz="1200" dirty="0" smtClean="0"/>
              <a:t>Night View button: Pop-up </a:t>
            </a:r>
            <a:r>
              <a:rPr lang="en-US" altLang="zh-TW" sz="1200" dirty="0"/>
              <a:t>a </a:t>
            </a:r>
            <a:r>
              <a:rPr lang="en-US" altLang="zh-TW" sz="1200" dirty="0" smtClean="0"/>
              <a:t>fly-out </a:t>
            </a:r>
            <a:r>
              <a:rPr lang="en-US" altLang="zh-TW" sz="1200" dirty="0"/>
              <a:t>for </a:t>
            </a:r>
            <a:r>
              <a:rPr lang="en-US" altLang="zh-TW" sz="1200" dirty="0" smtClean="0"/>
              <a:t>Night Mode tapping.</a:t>
            </a:r>
          </a:p>
          <a:p>
            <a:pPr marL="231366" indent="-231366">
              <a:buAutoNum type="arabicPeriod"/>
            </a:pPr>
            <a:r>
              <a:rPr lang="en-US" altLang="zh-TW" sz="1200" dirty="0"/>
              <a:t>In night view supported cameras, adding a “night view mode” switch button which shows current view mode.</a:t>
            </a:r>
          </a:p>
          <a:p>
            <a:pPr marL="228600" indent="-228600">
              <a:buAutoNum type="arabicPeriod"/>
            </a:pPr>
            <a:r>
              <a:rPr lang="en-US" altLang="zh-TW" sz="1200" dirty="0"/>
              <a:t>Tap night view button to switch mode.</a:t>
            </a:r>
          </a:p>
          <a:p>
            <a:pPr marL="228600" indent="-228600">
              <a:buAutoNum type="arabicPeriod"/>
            </a:pPr>
            <a:r>
              <a:rPr lang="en-US" altLang="zh-TW" sz="1200" dirty="0"/>
              <a:t>Here are three mode : on/off/auto.</a:t>
            </a:r>
          </a:p>
          <a:p>
            <a:pPr marL="228600" indent="-228600">
              <a:buAutoNum type="arabicPeriod"/>
            </a:pPr>
            <a:r>
              <a:rPr lang="en-US" altLang="zh-TW" sz="1200" dirty="0"/>
              <a:t>Be selected mode should be highlight.</a:t>
            </a:r>
          </a:p>
          <a:p>
            <a:pPr marL="228600" indent="-228600">
              <a:buAutoNum type="arabicPeriod"/>
            </a:pPr>
            <a:r>
              <a:rPr lang="en-US" altLang="zh-TW" sz="1200" dirty="0"/>
              <a:t>Tap any option to select mode and close </a:t>
            </a:r>
            <a:r>
              <a:rPr lang="en-US" altLang="zh-TW" sz="1200" dirty="0" smtClean="0"/>
              <a:t>options.</a:t>
            </a:r>
          </a:p>
          <a:p>
            <a:pPr marL="228600" indent="-228600">
              <a:buAutoNum type="arabicPeriod"/>
            </a:pPr>
            <a:r>
              <a:rPr lang="en-US" altLang="zh-TW" sz="1200" dirty="0" smtClean="0"/>
              <a:t>In </a:t>
            </a:r>
            <a:r>
              <a:rPr lang="en-US" altLang="zh-TW" sz="1200" dirty="0"/>
              <a:t>mode of opening View mode selection area, tap any place else on tool panel or liv view area would close View mode selection area first</a:t>
            </a:r>
            <a:r>
              <a:rPr lang="en-US" altLang="zh-TW" sz="1200" dirty="0" smtClean="0"/>
              <a:t>.</a:t>
            </a:r>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1278" y="406145"/>
            <a:ext cx="7199760" cy="485955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Live View</a:t>
            </a:r>
          </a:p>
        </p:txBody>
      </p:sp>
    </p:spTree>
    <p:extLst>
      <p:ext uri="{BB962C8B-B14F-4D97-AF65-F5344CB8AC3E}">
        <p14:creationId xmlns:p14="http://schemas.microsoft.com/office/powerpoint/2010/main" val="265461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A2.5a Live View: Night View(2/2.continue)</a:t>
            </a:r>
            <a:endParaRPr lang="zh-TW" altLang="en-US" sz="2000" dirty="0"/>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1278" y="406145"/>
            <a:ext cx="7199760" cy="485955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Live View</a:t>
            </a:r>
          </a:p>
        </p:txBody>
      </p:sp>
      <p:sp>
        <p:nvSpPr>
          <p:cNvPr id="6" name="內容版面配置區 2"/>
          <p:cNvSpPr txBox="1">
            <a:spLocks/>
          </p:cNvSpPr>
          <p:nvPr/>
        </p:nvSpPr>
        <p:spPr>
          <a:xfrm>
            <a:off x="4571158" y="5273498"/>
            <a:ext cx="4571158" cy="15845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9"/>
            </a:pPr>
            <a:r>
              <a:rPr lang="en-US" altLang="zh-TW" sz="1200" dirty="0" smtClean="0"/>
              <a:t>night view feature in 942L/5211L/5222L/2132L/2310L/7010L/6010L</a:t>
            </a:r>
            <a:endParaRPr lang="zh-TW" altLang="zh-TW" sz="1200" dirty="0" smtClean="0"/>
          </a:p>
          <a:p>
            <a:pPr marL="171450" indent="-171450">
              <a:buFont typeface="Wingdings" pitchFamily="2" charset="2"/>
              <a:buChar char="Ø"/>
            </a:pPr>
            <a:r>
              <a:rPr lang="en-US" altLang="zh-TW" sz="1200" dirty="0" smtClean="0"/>
              <a:t>Please create 2 mode : (On/Off)</a:t>
            </a:r>
          </a:p>
          <a:p>
            <a:pPr marL="171450" indent="-171450">
              <a:buFont typeface="Wingdings" pitchFamily="2" charset="2"/>
              <a:buChar char="Ø"/>
            </a:pPr>
            <a:r>
              <a:rPr lang="en-US" altLang="zh-TW" sz="1200" dirty="0" smtClean="0"/>
              <a:t>Off is default, equal </a:t>
            </a:r>
            <a:r>
              <a:rPr lang="en-US" altLang="zh-TW" sz="1200" dirty="0"/>
              <a:t>to Always Day </a:t>
            </a:r>
            <a:r>
              <a:rPr lang="en-US" altLang="zh-TW" sz="1200" dirty="0" smtClean="0"/>
              <a:t>Mode</a:t>
            </a:r>
          </a:p>
          <a:p>
            <a:pPr marL="171450" indent="-171450">
              <a:buFont typeface="Wingdings" pitchFamily="2" charset="2"/>
              <a:buChar char="Ø"/>
            </a:pPr>
            <a:r>
              <a:rPr lang="en-US" altLang="zh-TW" sz="1200" dirty="0" smtClean="0"/>
              <a:t>On is equal to Always Night Mode</a:t>
            </a:r>
          </a:p>
          <a:p>
            <a:pPr marL="171450" indent="-171450">
              <a:buFont typeface="Wingdings" pitchFamily="2" charset="2"/>
              <a:buChar char="Ø"/>
            </a:pPr>
            <a:r>
              <a:rPr lang="en-US" altLang="zh-TW" sz="1200" dirty="0" smtClean="0"/>
              <a:t>Off is Please remove auto mode and show On and Off mode in the middle of control box.</a:t>
            </a:r>
          </a:p>
        </p:txBody>
      </p:sp>
      <p:sp>
        <p:nvSpPr>
          <p:cNvPr id="8" name="內容版面配置區 2"/>
          <p:cNvSpPr txBox="1">
            <a:spLocks/>
          </p:cNvSpPr>
          <p:nvPr/>
        </p:nvSpPr>
        <p:spPr>
          <a:xfrm>
            <a:off x="-21974" y="5265703"/>
            <a:ext cx="4571158" cy="15845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8"/>
            </a:pPr>
            <a:r>
              <a:rPr lang="en-US" altLang="zh-TW" sz="1200" dirty="0" smtClean="0"/>
              <a:t>night view feature in 931L/932L/932LB1/933L</a:t>
            </a:r>
            <a:endParaRPr lang="zh-TW" altLang="zh-TW" sz="1200" dirty="0" smtClean="0"/>
          </a:p>
          <a:p>
            <a:pPr marL="171450" indent="-171450">
              <a:buFont typeface="Wingdings" pitchFamily="2" charset="2"/>
              <a:buChar char="Ø"/>
            </a:pPr>
            <a:r>
              <a:rPr lang="en-US" altLang="zh-TW" sz="1200" dirty="0" smtClean="0"/>
              <a:t>Please create 3 mode : (Auto/On/Off)</a:t>
            </a:r>
          </a:p>
          <a:p>
            <a:pPr marL="171450" indent="-171450">
              <a:buFont typeface="Wingdings" pitchFamily="2" charset="2"/>
              <a:buChar char="Ø"/>
            </a:pPr>
            <a:r>
              <a:rPr lang="en-US" altLang="zh-TW" sz="1200" dirty="0" smtClean="0"/>
              <a:t>Auto is default</a:t>
            </a:r>
          </a:p>
          <a:p>
            <a:pPr marL="171450" indent="-171450">
              <a:buFont typeface="Wingdings" pitchFamily="2" charset="2"/>
              <a:buChar char="Ø"/>
            </a:pPr>
            <a:r>
              <a:rPr lang="en-US" altLang="zh-TW" sz="1200" dirty="0" smtClean="0"/>
              <a:t>On is equal to Always Night Mode</a:t>
            </a:r>
          </a:p>
          <a:p>
            <a:pPr marL="171450" indent="-171450">
              <a:buFont typeface="Wingdings" pitchFamily="2" charset="2"/>
              <a:buChar char="Ø"/>
            </a:pPr>
            <a:r>
              <a:rPr lang="en-US" altLang="zh-TW" sz="1200" dirty="0" smtClean="0"/>
              <a:t>Off is equal to Always Day Mode</a:t>
            </a:r>
          </a:p>
        </p:txBody>
      </p:sp>
    </p:spTree>
    <p:extLst>
      <p:ext uri="{BB962C8B-B14F-4D97-AF65-F5344CB8AC3E}">
        <p14:creationId xmlns:p14="http://schemas.microsoft.com/office/powerpoint/2010/main" val="3471218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0.1 </a:t>
            </a:r>
            <a:r>
              <a:rPr lang="en-US" altLang="zh-TW" sz="2000" b="1" dirty="0"/>
              <a:t>S</a:t>
            </a:r>
            <a:r>
              <a:rPr lang="en-US" altLang="zh-TW" sz="2000" b="1" dirty="0" smtClean="0"/>
              <a:t>ign in</a:t>
            </a:r>
            <a:endParaRPr lang="zh-TW" altLang="en-US" sz="2000" b="1"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5" y="414048"/>
            <a:ext cx="7197413" cy="4857973"/>
          </a:xfrm>
          <a:prstGeom prst="rect">
            <a:avLst/>
          </a:prstGeom>
          <a:noFill/>
          <a:extLst>
            <a:ext uri="{909E8E84-426E-40DD-AFC4-6F175D3DCCD1}">
              <a14:hiddenFill xmlns:a14="http://schemas.microsoft.com/office/drawing/2010/main">
                <a:solidFill>
                  <a:srgbClr val="FFFFFF"/>
                </a:solidFill>
              </a14:hiddenFill>
            </a:ext>
          </a:extLst>
        </p:spPr>
      </p:pic>
      <p:sp>
        <p:nvSpPr>
          <p:cNvPr id="4" name="內容版面配置區 2"/>
          <p:cNvSpPr>
            <a:spLocks noGrp="1"/>
          </p:cNvSpPr>
          <p:nvPr>
            <p:ph idx="1"/>
          </p:nvPr>
        </p:nvSpPr>
        <p:spPr>
          <a:xfrm>
            <a:off x="0" y="5273498"/>
            <a:ext cx="9144000" cy="1584502"/>
          </a:xfrm>
        </p:spPr>
        <p:txBody>
          <a:bodyPr>
            <a:normAutofit/>
          </a:bodyPr>
          <a:lstStyle/>
          <a:p>
            <a:pPr marL="228600" lvl="0" indent="-228600">
              <a:buFont typeface="+mj-lt"/>
              <a:buAutoNum type="arabicPeriod"/>
            </a:pPr>
            <a:r>
              <a:rPr lang="en-US" altLang="zh-TW" sz="1200" dirty="0">
                <a:solidFill>
                  <a:prstClr val="black"/>
                </a:solidFill>
              </a:rPr>
              <a:t>When keyboard slide up:</a:t>
            </a:r>
          </a:p>
          <a:p>
            <a:pPr marL="228600" lvl="0" indent="-228600">
              <a:buAutoNum type="arabicParenBoth"/>
            </a:pPr>
            <a:r>
              <a:rPr lang="en-US" altLang="zh-TW" sz="1200" dirty="0" smtClean="0">
                <a:solidFill>
                  <a:prstClr val="black"/>
                </a:solidFill>
              </a:rPr>
              <a:t>Move </a:t>
            </a:r>
            <a:r>
              <a:rPr lang="en-US" altLang="zh-TW" sz="1200" dirty="0">
                <a:solidFill>
                  <a:prstClr val="black"/>
                </a:solidFill>
              </a:rPr>
              <a:t>and scale </a:t>
            </a:r>
            <a:r>
              <a:rPr lang="en-US" altLang="zh-TW" sz="1200" dirty="0" err="1">
                <a:solidFill>
                  <a:prstClr val="black"/>
                </a:solidFill>
              </a:rPr>
              <a:t>mydlink</a:t>
            </a:r>
            <a:r>
              <a:rPr lang="en-US" altLang="zh-TW" sz="1200" dirty="0">
                <a:solidFill>
                  <a:prstClr val="black"/>
                </a:solidFill>
              </a:rPr>
              <a:t> </a:t>
            </a:r>
            <a:r>
              <a:rPr lang="en-US" altLang="zh-TW" sz="1200" dirty="0" smtClean="0">
                <a:solidFill>
                  <a:prstClr val="black"/>
                </a:solidFill>
              </a:rPr>
              <a:t>logo.</a:t>
            </a:r>
          </a:p>
          <a:p>
            <a:pPr marL="228600" lvl="0" indent="-228600">
              <a:buAutoNum type="arabicParenBoth"/>
            </a:pPr>
            <a:r>
              <a:rPr lang="en-US" altLang="zh-TW" sz="1200" dirty="0" smtClean="0">
                <a:solidFill>
                  <a:prstClr val="black"/>
                </a:solidFill>
              </a:rPr>
              <a:t>Move </a:t>
            </a:r>
            <a:r>
              <a:rPr lang="en-US" altLang="zh-TW" sz="1200" dirty="0">
                <a:solidFill>
                  <a:prstClr val="black"/>
                </a:solidFill>
              </a:rPr>
              <a:t>the input form and </a:t>
            </a:r>
            <a:r>
              <a:rPr lang="en-US" altLang="zh-TW" sz="1200" dirty="0" smtClean="0">
                <a:solidFill>
                  <a:prstClr val="black"/>
                </a:solidFill>
              </a:rPr>
              <a:t>button.</a:t>
            </a:r>
            <a:endParaRPr lang="en-US" altLang="zh-TW" sz="1200" dirty="0">
              <a:solidFill>
                <a:prstClr val="black"/>
              </a:solidFill>
            </a:endParaRPr>
          </a:p>
          <a:p>
            <a:pPr marL="228600" indent="-228600">
              <a:buFont typeface="+mj-lt"/>
              <a:buAutoNum type="arabicPeriod" startAt="2"/>
            </a:pPr>
            <a:r>
              <a:rPr lang="en-US" altLang="zh-TW" sz="1200" dirty="0"/>
              <a:t>If wrong account/password, popup a dialog</a:t>
            </a:r>
          </a:p>
          <a:p>
            <a:pPr marL="228600" indent="-228600">
              <a:buFont typeface="+mj-lt"/>
              <a:buAutoNum type="arabicPeriod" startAt="2"/>
            </a:pPr>
            <a:r>
              <a:rPr lang="en-US" altLang="zh-TW" sz="1200" dirty="0"/>
              <a:t>When input E-mail, return key is “Next”</a:t>
            </a:r>
          </a:p>
          <a:p>
            <a:pPr marL="228600" indent="-228600">
              <a:buFont typeface="+mj-lt"/>
              <a:buAutoNum type="arabicPeriod" startAt="2"/>
            </a:pPr>
            <a:r>
              <a:rPr lang="en-US" altLang="zh-TW" sz="1200" dirty="0"/>
              <a:t>When input Password, return key is “Go</a:t>
            </a:r>
            <a:r>
              <a:rPr lang="en-US" altLang="zh-TW" sz="1200" dirty="0" smtClean="0"/>
              <a:t>”</a:t>
            </a:r>
            <a:endParaRPr lang="en-US" altLang="zh-TW" sz="1200" dirty="0"/>
          </a:p>
        </p:txBody>
      </p:sp>
    </p:spTree>
    <p:extLst>
      <p:ext uri="{BB962C8B-B14F-4D97-AF65-F5344CB8AC3E}">
        <p14:creationId xmlns:p14="http://schemas.microsoft.com/office/powerpoint/2010/main" val="24200427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A2.6 Live View: </a:t>
            </a:r>
            <a:r>
              <a:rPr lang="en-US" altLang="zh-TW" sz="2000" b="1" dirty="0" err="1" smtClean="0"/>
              <a:t>ePTZ</a:t>
            </a:r>
            <a:r>
              <a:rPr lang="en-US" altLang="zh-TW" sz="2000" b="1" dirty="0" smtClean="0"/>
              <a:t> Activated</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31366" indent="-231366">
              <a:buAutoNum type="arabicPeriod"/>
            </a:pPr>
            <a:r>
              <a:rPr lang="en-US" altLang="zh-TW" sz="1200" dirty="0" err="1"/>
              <a:t>ePTZ</a:t>
            </a:r>
            <a:r>
              <a:rPr lang="en-US" altLang="zh-TW" sz="1200" dirty="0"/>
              <a:t> feature in live view page :</a:t>
            </a:r>
          </a:p>
          <a:p>
            <a:pPr marL="231366" indent="-231366">
              <a:buAutoNum type="arabicPeriod"/>
            </a:pPr>
            <a:r>
              <a:rPr lang="en-US" altLang="zh-TW" sz="1200" dirty="0"/>
              <a:t>One finger drag to pan.</a:t>
            </a:r>
          </a:p>
          <a:p>
            <a:pPr marL="231366" indent="-231366">
              <a:buAutoNum type="arabicPeriod"/>
            </a:pPr>
            <a:r>
              <a:rPr lang="en-US" altLang="zh-TW" sz="1200" dirty="0"/>
              <a:t>Two finger pinch or double tap to zoom, behavior will be followed to difference phone.</a:t>
            </a:r>
          </a:p>
        </p:txBody>
      </p:sp>
      <p:pic>
        <p:nvPicPr>
          <p:cNvPr id="6" name="圖片 5"/>
          <p:cNvPicPr/>
          <p:nvPr/>
        </p:nvPicPr>
        <p:blipFill rotWithShape="1">
          <a:blip r:embed="rId2" cstate="email">
            <a:extLst>
              <a:ext uri="{28A0092B-C50C-407E-A947-70E740481C1C}">
                <a14:useLocalDpi xmlns:a14="http://schemas.microsoft.com/office/drawing/2010/main"/>
              </a:ext>
            </a:extLst>
          </a:blip>
          <a:srcRect/>
          <a:stretch/>
        </p:blipFill>
        <p:spPr bwMode="auto">
          <a:xfrm>
            <a:off x="2864908" y="404664"/>
            <a:ext cx="3396985" cy="52565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48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A2.7 Live View: Multiple View</a:t>
            </a:r>
            <a:endParaRPr lang="zh-TW" altLang="en-US" sz="2000" dirty="0"/>
          </a:p>
        </p:txBody>
      </p:sp>
      <p:sp>
        <p:nvSpPr>
          <p:cNvPr id="3" name="內容版面配置區 2"/>
          <p:cNvSpPr>
            <a:spLocks noGrp="1"/>
          </p:cNvSpPr>
          <p:nvPr>
            <p:ph idx="1"/>
          </p:nvPr>
        </p:nvSpPr>
        <p:spPr>
          <a:xfrm>
            <a:off x="0" y="5273498"/>
            <a:ext cx="4571158" cy="1584502"/>
          </a:xfrm>
        </p:spPr>
        <p:txBody>
          <a:bodyPr>
            <a:normAutofit/>
          </a:bodyPr>
          <a:lstStyle/>
          <a:p>
            <a:pPr marL="228600" indent="-228600">
              <a:buFont typeface="Arial" pitchFamily="34" charset="0"/>
              <a:buAutoNum type="arabicPeriod"/>
            </a:pPr>
            <a:r>
              <a:rPr lang="en-US" altLang="zh-TW" sz="1200" dirty="0">
                <a:cs typeface="Arial" pitchFamily="34" charset="0"/>
              </a:rPr>
              <a:t>Features according to different Camera supported. </a:t>
            </a:r>
          </a:p>
          <a:p>
            <a:pPr marL="228600" indent="-228600">
              <a:buFont typeface="Arial" pitchFamily="34" charset="0"/>
              <a:buAutoNum type="arabicPeriod"/>
            </a:pPr>
            <a:r>
              <a:rPr lang="en-US" altLang="zh-TW" sz="1200" dirty="0">
                <a:cs typeface="Arial" pitchFamily="34" charset="0"/>
              </a:rPr>
              <a:t>Tap “Mute” Button to close/open the audio to all the views.</a:t>
            </a:r>
          </a:p>
          <a:p>
            <a:pPr marL="228600" indent="-228600">
              <a:buFont typeface="Arial" pitchFamily="34" charset="0"/>
              <a:buAutoNum type="arabicPeriod"/>
            </a:pPr>
            <a:r>
              <a:rPr lang="en-US" altLang="zh-TW" sz="1200" dirty="0">
                <a:cs typeface="Arial" pitchFamily="34" charset="0"/>
              </a:rPr>
              <a:t>Tap “Information” Button to close/ open the information to all the views. </a:t>
            </a:r>
          </a:p>
          <a:p>
            <a:pPr marL="228600" indent="-228600">
              <a:buFont typeface="Arial" pitchFamily="34" charset="0"/>
              <a:buAutoNum type="arabicPeriod"/>
            </a:pPr>
            <a:r>
              <a:rPr lang="en-US" altLang="zh-TW" sz="1200" dirty="0">
                <a:cs typeface="Arial" pitchFamily="34" charset="0"/>
              </a:rPr>
              <a:t>The default of information is close</a:t>
            </a:r>
            <a:r>
              <a:rPr lang="en-US" altLang="zh-TW" sz="1200" dirty="0" smtClean="0">
                <a:cs typeface="Arial" pitchFamily="34" charset="0"/>
              </a:rPr>
              <a:t>.</a:t>
            </a:r>
          </a:p>
          <a:p>
            <a:pPr marL="228600" indent="-228600">
              <a:buFont typeface="Arial" pitchFamily="34" charset="0"/>
              <a:buAutoNum type="arabicPeriod"/>
            </a:pPr>
            <a:r>
              <a:rPr lang="en-US" altLang="zh-TW" sz="1200" dirty="0" smtClean="0">
                <a:cs typeface="Arial" pitchFamily="34" charset="0"/>
              </a:rPr>
              <a:t>The original view before Multi-view is set in the top-and-most left location.</a:t>
            </a:r>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1278" y="406145"/>
            <a:ext cx="7199760" cy="485955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8234351" y="418716"/>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Mute</a:t>
            </a:r>
          </a:p>
        </p:txBody>
      </p:sp>
      <p:cxnSp>
        <p:nvCxnSpPr>
          <p:cNvPr id="7" name="直線單箭頭接點 6"/>
          <p:cNvCxnSpPr>
            <a:stCxn id="6" idx="1"/>
          </p:cNvCxnSpPr>
          <p:nvPr/>
        </p:nvCxnSpPr>
        <p:spPr>
          <a:xfrm flipH="1" flipV="1">
            <a:off x="7884368" y="630047"/>
            <a:ext cx="349983" cy="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 name="矩形 7"/>
          <p:cNvSpPr/>
          <p:nvPr/>
        </p:nvSpPr>
        <p:spPr>
          <a:xfrm>
            <a:off x="8234351" y="990113"/>
            <a:ext cx="865841" cy="4226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100" dirty="0" smtClean="0"/>
              <a:t>information</a:t>
            </a:r>
          </a:p>
        </p:txBody>
      </p:sp>
      <p:cxnSp>
        <p:nvCxnSpPr>
          <p:cNvPr id="9" name="直線單箭頭接點 8"/>
          <p:cNvCxnSpPr>
            <a:stCxn id="8" idx="1"/>
          </p:cNvCxnSpPr>
          <p:nvPr/>
        </p:nvCxnSpPr>
        <p:spPr>
          <a:xfrm flipH="1" flipV="1">
            <a:off x="7524328" y="692696"/>
            <a:ext cx="710023" cy="50874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內容版面配置區 2"/>
          <p:cNvSpPr txBox="1">
            <a:spLocks/>
          </p:cNvSpPr>
          <p:nvPr/>
        </p:nvSpPr>
        <p:spPr>
          <a:xfrm>
            <a:off x="4571158" y="5271854"/>
            <a:ext cx="4572842" cy="103746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6"/>
            </a:pPr>
            <a:r>
              <a:rPr lang="en-US" altLang="zh-TW" sz="1200" dirty="0" smtClean="0">
                <a:cs typeface="Arial" pitchFamily="34" charset="0"/>
              </a:rPr>
              <a:t>Countdown 60secs is only for original view. Show the words ‘Please tap this view if you want to resume’ in the center of original view. User could resume the original view by tapping the view.</a:t>
            </a:r>
          </a:p>
          <a:p>
            <a:pPr marL="228600" indent="-228600">
              <a:buFont typeface="+mj-lt"/>
              <a:buAutoNum type="arabicPeriod" startAt="6"/>
            </a:pPr>
            <a:r>
              <a:rPr lang="en-US" altLang="zh-TW" sz="1200" dirty="0" smtClean="0">
                <a:cs typeface="Arial" pitchFamily="34" charset="0"/>
              </a:rPr>
              <a:t>If any camera’s view connection failed, show the [text] in the center of view. user could tap the view again to reconnect it.</a:t>
            </a:r>
            <a:endParaRPr lang="en-US" altLang="zh-TW" sz="1200" dirty="0">
              <a:cs typeface="Arial" pitchFamily="34" charset="0"/>
            </a:endParaRPr>
          </a:p>
        </p:txBody>
      </p:sp>
      <p:sp>
        <p:nvSpPr>
          <p:cNvPr id="12" name="內容版面配置區 2"/>
          <p:cNvSpPr txBox="1">
            <a:spLocks/>
          </p:cNvSpPr>
          <p:nvPr/>
        </p:nvSpPr>
        <p:spPr>
          <a:xfrm>
            <a:off x="4571158" y="6309320"/>
            <a:ext cx="4568410" cy="560684"/>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 Connect failed, please tag view again to reconnect it </a:t>
            </a:r>
            <a:endParaRPr lang="zh-TW" altLang="en-US" sz="1200" dirty="0"/>
          </a:p>
        </p:txBody>
      </p:sp>
      <p:cxnSp>
        <p:nvCxnSpPr>
          <p:cNvPr id="17" name="直線單箭頭接點 16"/>
          <p:cNvCxnSpPr>
            <a:endCxn id="18" idx="0"/>
          </p:cNvCxnSpPr>
          <p:nvPr/>
        </p:nvCxnSpPr>
        <p:spPr>
          <a:xfrm flipH="1">
            <a:off x="530351" y="630047"/>
            <a:ext cx="665821" cy="412189"/>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8" name="圓角矩形 17"/>
          <p:cNvSpPr/>
          <p:nvPr/>
        </p:nvSpPr>
        <p:spPr>
          <a:xfrm>
            <a:off x="44712" y="1042236"/>
            <a:ext cx="971278" cy="442548"/>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Normal</a:t>
            </a:r>
          </a:p>
          <a:p>
            <a:pPr algn="ctr"/>
            <a:r>
              <a:rPr lang="en-US" altLang="zh-TW" sz="1400" b="1" dirty="0">
                <a:solidFill>
                  <a:schemeClr val="bg1"/>
                </a:solidFill>
              </a:rPr>
              <a:t>L</a:t>
            </a:r>
            <a:r>
              <a:rPr lang="en-US" altLang="zh-TW" sz="1400" b="1" dirty="0" smtClean="0">
                <a:solidFill>
                  <a:schemeClr val="bg1"/>
                </a:solidFill>
              </a:rPr>
              <a:t>ive view</a:t>
            </a:r>
            <a:endParaRPr lang="zh-TW" altLang="en-US" sz="1400" b="1" dirty="0">
              <a:solidFill>
                <a:schemeClr val="bg1"/>
              </a:solidFill>
            </a:endParaRPr>
          </a:p>
        </p:txBody>
      </p:sp>
    </p:spTree>
    <p:extLst>
      <p:ext uri="{BB962C8B-B14F-4D97-AF65-F5344CB8AC3E}">
        <p14:creationId xmlns:p14="http://schemas.microsoft.com/office/powerpoint/2010/main" val="3783654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A2.8 </a:t>
            </a:r>
            <a:r>
              <a:rPr lang="en-US" altLang="zh-TW" sz="2000" b="1" dirty="0"/>
              <a:t>Live View: S</a:t>
            </a:r>
            <a:r>
              <a:rPr lang="en-US" altLang="zh-TW" sz="2000" b="1" dirty="0" smtClean="0"/>
              <a:t>witch </a:t>
            </a:r>
            <a:r>
              <a:rPr lang="en-US" altLang="zh-TW" sz="2000" b="1" dirty="0"/>
              <a:t>V</a:t>
            </a:r>
            <a:r>
              <a:rPr lang="en-US" altLang="zh-TW" sz="2000" b="1" dirty="0" smtClean="0"/>
              <a:t>iew Mode</a:t>
            </a:r>
            <a:endParaRPr lang="zh-TW" altLang="en-US" sz="2000" b="1" dirty="0"/>
          </a:p>
        </p:txBody>
      </p:sp>
      <p:sp>
        <p:nvSpPr>
          <p:cNvPr id="3" name="內容版面配置區 2"/>
          <p:cNvSpPr>
            <a:spLocks noGrp="1"/>
          </p:cNvSpPr>
          <p:nvPr>
            <p:ph idx="1"/>
          </p:nvPr>
        </p:nvSpPr>
        <p:spPr>
          <a:xfrm>
            <a:off x="-1" y="5273498"/>
            <a:ext cx="5364089" cy="1584502"/>
          </a:xfrm>
        </p:spPr>
        <p:txBody>
          <a:bodyPr>
            <a:noAutofit/>
          </a:bodyPr>
          <a:lstStyle/>
          <a:p>
            <a:pPr marL="228600" lvl="0" indent="-228600">
              <a:buFont typeface="Arial" pitchFamily="34" charset="0"/>
              <a:buAutoNum type="arabicPeriod"/>
            </a:pPr>
            <a:r>
              <a:rPr lang="en-US" altLang="zh-TW" sz="1200" dirty="0"/>
              <a:t>Tap view mode button to open a popover for user to switch view mode </a:t>
            </a:r>
            <a:r>
              <a:rPr lang="en-US" altLang="zh-TW" sz="1200" dirty="0">
                <a:solidFill>
                  <a:prstClr val="black"/>
                </a:solidFill>
              </a:rPr>
              <a:t>which depends on mount type; [ item] s are listed as follow and defined by device.</a:t>
            </a:r>
          </a:p>
          <a:p>
            <a:pPr marL="361950" lvl="1" indent="-180975">
              <a:buFont typeface="Arial" pitchFamily="34" charset="0"/>
              <a:buChar char="•"/>
            </a:pPr>
            <a:r>
              <a:rPr lang="en-US" altLang="zh-TW" sz="1200" dirty="0">
                <a:solidFill>
                  <a:prstClr val="black"/>
                </a:solidFill>
              </a:rPr>
              <a:t>Ceiling</a:t>
            </a:r>
            <a:br>
              <a:rPr lang="en-US" altLang="zh-TW" sz="1200" dirty="0">
                <a:solidFill>
                  <a:prstClr val="black"/>
                </a:solidFill>
              </a:rPr>
            </a:br>
            <a:r>
              <a:rPr lang="en-US" altLang="zh-TW" sz="1200" dirty="0">
                <a:solidFill>
                  <a:prstClr val="black"/>
                </a:solidFill>
              </a:rPr>
              <a:t>- 1O</a:t>
            </a:r>
            <a:br>
              <a:rPr lang="en-US" altLang="zh-TW" sz="1200" dirty="0">
                <a:solidFill>
                  <a:prstClr val="black"/>
                </a:solidFill>
              </a:rPr>
            </a:br>
            <a:r>
              <a:rPr lang="en-US" altLang="zh-TW" sz="1200" dirty="0">
                <a:solidFill>
                  <a:prstClr val="black"/>
                </a:solidFill>
              </a:rPr>
              <a:t>- 1R</a:t>
            </a:r>
            <a:br>
              <a:rPr lang="en-US" altLang="zh-TW" sz="1200" dirty="0">
                <a:solidFill>
                  <a:prstClr val="black"/>
                </a:solidFill>
              </a:rPr>
            </a:br>
            <a:r>
              <a:rPr lang="en-US" altLang="zh-TW" sz="1200" dirty="0">
                <a:solidFill>
                  <a:prstClr val="black"/>
                </a:solidFill>
              </a:rPr>
              <a:t>- 2P</a:t>
            </a:r>
            <a:br>
              <a:rPr lang="en-US" altLang="zh-TW" sz="1200" dirty="0">
                <a:solidFill>
                  <a:prstClr val="black"/>
                </a:solidFill>
              </a:rPr>
            </a:br>
            <a:r>
              <a:rPr lang="en-US" altLang="zh-TW" sz="1200" dirty="0">
                <a:solidFill>
                  <a:prstClr val="black"/>
                </a:solidFill>
              </a:rPr>
              <a:t>- 1O3R</a:t>
            </a:r>
            <a:br>
              <a:rPr lang="en-US" altLang="zh-TW" sz="1200" dirty="0">
                <a:solidFill>
                  <a:prstClr val="black"/>
                </a:solidFill>
              </a:rPr>
            </a:br>
            <a:r>
              <a:rPr lang="en-US" altLang="zh-TW" sz="1200" dirty="0">
                <a:solidFill>
                  <a:prstClr val="black"/>
                </a:solidFill>
              </a:rPr>
              <a:t>- 4R</a:t>
            </a:r>
            <a:endParaRPr lang="zh-TW" altLang="en-US" sz="1200" dirty="0"/>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1279" y="406145"/>
            <a:ext cx="7199758" cy="4859557"/>
          </a:xfrm>
          <a:prstGeom prst="rect">
            <a:avLst/>
          </a:prstGeom>
          <a:noFill/>
          <a:extLst>
            <a:ext uri="{909E8E84-426E-40DD-AFC4-6F175D3DCCD1}">
              <a14:hiddenFill xmlns:a14="http://schemas.microsoft.com/office/drawing/2010/main">
                <a:solidFill>
                  <a:srgbClr val="FFFFFF"/>
                </a:solidFill>
              </a14:hiddenFill>
            </a:ext>
          </a:extLst>
        </p:spPr>
      </p:pic>
      <p:sp>
        <p:nvSpPr>
          <p:cNvPr id="10" name="內容版面配置區 2"/>
          <p:cNvSpPr txBox="1">
            <a:spLocks/>
          </p:cNvSpPr>
          <p:nvPr/>
        </p:nvSpPr>
        <p:spPr>
          <a:xfrm>
            <a:off x="1116718" y="5690276"/>
            <a:ext cx="1799098" cy="111562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1950" lvl="1" indent="-180975">
              <a:buFont typeface="Arial" pitchFamily="34" charset="0"/>
              <a:buChar char="•"/>
            </a:pPr>
            <a:r>
              <a:rPr lang="en-US" altLang="zh-TW" sz="1200" dirty="0" smtClean="0">
                <a:solidFill>
                  <a:prstClr val="black"/>
                </a:solidFill>
              </a:rPr>
              <a:t>Wall</a:t>
            </a:r>
            <a:br>
              <a:rPr lang="en-US" altLang="zh-TW" sz="1200" dirty="0" smtClean="0">
                <a:solidFill>
                  <a:prstClr val="black"/>
                </a:solidFill>
              </a:rPr>
            </a:br>
            <a:r>
              <a:rPr lang="en-US" altLang="zh-TW" sz="1200" dirty="0" smtClean="0">
                <a:solidFill>
                  <a:prstClr val="black"/>
                </a:solidFill>
              </a:rPr>
              <a:t>- 1O</a:t>
            </a:r>
            <a:br>
              <a:rPr lang="en-US" altLang="zh-TW" sz="1200" dirty="0" smtClean="0">
                <a:solidFill>
                  <a:prstClr val="black"/>
                </a:solidFill>
              </a:rPr>
            </a:br>
            <a:r>
              <a:rPr lang="en-US" altLang="zh-TW" sz="1200" dirty="0" smtClean="0">
                <a:solidFill>
                  <a:prstClr val="black"/>
                </a:solidFill>
              </a:rPr>
              <a:t>- 1R</a:t>
            </a:r>
            <a:br>
              <a:rPr lang="en-US" altLang="zh-TW" sz="1200" dirty="0" smtClean="0">
                <a:solidFill>
                  <a:prstClr val="black"/>
                </a:solidFill>
              </a:rPr>
            </a:br>
            <a:r>
              <a:rPr lang="en-US" altLang="zh-TW" sz="1200" dirty="0" smtClean="0">
                <a:solidFill>
                  <a:prstClr val="black"/>
                </a:solidFill>
              </a:rPr>
              <a:t>- 1P2R</a:t>
            </a:r>
            <a:br>
              <a:rPr lang="en-US" altLang="zh-TW" sz="1200" dirty="0" smtClean="0">
                <a:solidFill>
                  <a:prstClr val="black"/>
                </a:solidFill>
              </a:rPr>
            </a:br>
            <a:r>
              <a:rPr lang="en-US" altLang="zh-TW" sz="1200" dirty="0" smtClean="0">
                <a:solidFill>
                  <a:prstClr val="black"/>
                </a:solidFill>
              </a:rPr>
              <a:t>- 1O3R</a:t>
            </a:r>
            <a:br>
              <a:rPr lang="en-US" altLang="zh-TW" sz="1200" dirty="0" smtClean="0">
                <a:solidFill>
                  <a:prstClr val="black"/>
                </a:solidFill>
              </a:rPr>
            </a:br>
            <a:r>
              <a:rPr lang="en-US" altLang="zh-TW" sz="1200" dirty="0" smtClean="0">
                <a:solidFill>
                  <a:prstClr val="black"/>
                </a:solidFill>
              </a:rPr>
              <a:t>- 4R</a:t>
            </a:r>
          </a:p>
        </p:txBody>
      </p:sp>
      <p:sp>
        <p:nvSpPr>
          <p:cNvPr id="11" name="內容版面配置區 2"/>
          <p:cNvSpPr txBox="1">
            <a:spLocks/>
          </p:cNvSpPr>
          <p:nvPr/>
        </p:nvSpPr>
        <p:spPr>
          <a:xfrm>
            <a:off x="2209688" y="5687293"/>
            <a:ext cx="1473971" cy="112716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1950" lvl="1" indent="-180975">
              <a:buFont typeface="Arial" pitchFamily="34" charset="0"/>
              <a:buChar char="•"/>
            </a:pPr>
            <a:r>
              <a:rPr lang="en-US" altLang="zh-TW" sz="1200" dirty="0" smtClean="0">
                <a:solidFill>
                  <a:prstClr val="black"/>
                </a:solidFill>
              </a:rPr>
              <a:t>Desktop</a:t>
            </a:r>
            <a:br>
              <a:rPr lang="en-US" altLang="zh-TW" sz="1200" dirty="0" smtClean="0">
                <a:solidFill>
                  <a:prstClr val="black"/>
                </a:solidFill>
              </a:rPr>
            </a:br>
            <a:r>
              <a:rPr lang="en-US" altLang="zh-TW" sz="1200" dirty="0" smtClean="0">
                <a:solidFill>
                  <a:prstClr val="black"/>
                </a:solidFill>
              </a:rPr>
              <a:t>- 1O</a:t>
            </a:r>
            <a:br>
              <a:rPr lang="en-US" altLang="zh-TW" sz="1200" dirty="0" smtClean="0">
                <a:solidFill>
                  <a:prstClr val="black"/>
                </a:solidFill>
              </a:rPr>
            </a:br>
            <a:r>
              <a:rPr lang="en-US" altLang="zh-TW" sz="1200" dirty="0" smtClean="0">
                <a:solidFill>
                  <a:prstClr val="black"/>
                </a:solidFill>
              </a:rPr>
              <a:t>- 1R</a:t>
            </a:r>
            <a:br>
              <a:rPr lang="en-US" altLang="zh-TW" sz="1200" dirty="0" smtClean="0">
                <a:solidFill>
                  <a:prstClr val="black"/>
                </a:solidFill>
              </a:rPr>
            </a:br>
            <a:r>
              <a:rPr lang="en-US" altLang="zh-TW" sz="1200" dirty="0" smtClean="0">
                <a:solidFill>
                  <a:prstClr val="black"/>
                </a:solidFill>
              </a:rPr>
              <a:t>- 2P</a:t>
            </a:r>
            <a:br>
              <a:rPr lang="en-US" altLang="zh-TW" sz="1200" dirty="0" smtClean="0">
                <a:solidFill>
                  <a:prstClr val="black"/>
                </a:solidFill>
              </a:rPr>
            </a:br>
            <a:r>
              <a:rPr lang="en-US" altLang="zh-TW" sz="1200" dirty="0" smtClean="0">
                <a:solidFill>
                  <a:prstClr val="black"/>
                </a:solidFill>
              </a:rPr>
              <a:t>- 1O3R</a:t>
            </a:r>
            <a:br>
              <a:rPr lang="en-US" altLang="zh-TW" sz="1200" dirty="0" smtClean="0">
                <a:solidFill>
                  <a:prstClr val="black"/>
                </a:solidFill>
              </a:rPr>
            </a:br>
            <a:r>
              <a:rPr lang="en-US" altLang="zh-TW" sz="1200" dirty="0" smtClean="0">
                <a:solidFill>
                  <a:prstClr val="black"/>
                </a:solidFill>
              </a:rPr>
              <a:t>- 4R</a:t>
            </a:r>
          </a:p>
          <a:p>
            <a:pPr marL="231366" indent="-231366">
              <a:buFont typeface="Arial" pitchFamily="34" charset="0"/>
              <a:buAutoNum type="arabicPeriod"/>
            </a:pPr>
            <a:endParaRPr lang="zh-TW" altLang="en-US" sz="1200" dirty="0"/>
          </a:p>
        </p:txBody>
      </p:sp>
      <p:sp>
        <p:nvSpPr>
          <p:cNvPr id="7" name="內容版面配置區 2"/>
          <p:cNvSpPr txBox="1">
            <a:spLocks/>
          </p:cNvSpPr>
          <p:nvPr/>
        </p:nvSpPr>
        <p:spPr>
          <a:xfrm>
            <a:off x="5402285" y="5281060"/>
            <a:ext cx="3741715" cy="15769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2"/>
            </a:pPr>
            <a:r>
              <a:rPr lang="en-US" altLang="zh-TW" sz="1200" dirty="0"/>
              <a:t>In fisheye supported cameras, adding a “View mode” switch button which shows current view mode</a:t>
            </a:r>
            <a:r>
              <a:rPr lang="en-US" altLang="zh-TW" sz="1200" dirty="0" smtClean="0"/>
              <a:t>.</a:t>
            </a:r>
          </a:p>
          <a:p>
            <a:pPr marL="228600" indent="-228600">
              <a:buFont typeface="Arial" pitchFamily="34" charset="0"/>
              <a:buAutoNum type="arabicPeriod" startAt="2"/>
            </a:pPr>
            <a:r>
              <a:rPr lang="en-US" altLang="zh-TW" sz="1200" dirty="0"/>
              <a:t>In mode of opening View mode selection area, tap any place else on tool panel or liv view area would close View mode selection area </a:t>
            </a:r>
            <a:r>
              <a:rPr lang="en-US" altLang="zh-TW" sz="1200" dirty="0" smtClean="0"/>
              <a:t>first.</a:t>
            </a:r>
          </a:p>
          <a:p>
            <a:pPr marL="228600" indent="-228600">
              <a:buFont typeface="Arial" pitchFamily="34" charset="0"/>
              <a:buAutoNum type="arabicPeriod" startAt="2"/>
            </a:pPr>
            <a:r>
              <a:rPr lang="en-US" altLang="zh-TW" sz="1200" dirty="0" smtClean="0"/>
              <a:t>The figures of item are designed by VD.</a:t>
            </a:r>
            <a:endParaRPr lang="en-US" altLang="zh-TW" sz="1200" dirty="0"/>
          </a:p>
          <a:p>
            <a:pPr marL="228600" indent="-228600">
              <a:buFont typeface="Arial" pitchFamily="34" charset="0"/>
              <a:buAutoNum type="arabicPeriod" startAt="2"/>
            </a:pPr>
            <a:endParaRPr lang="en-US" altLang="zh-TW" sz="1200" dirty="0"/>
          </a:p>
        </p:txBody>
      </p:sp>
    </p:spTree>
    <p:extLst>
      <p:ext uri="{BB962C8B-B14F-4D97-AF65-F5344CB8AC3E}">
        <p14:creationId xmlns:p14="http://schemas.microsoft.com/office/powerpoint/2010/main" val="82086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A2.9a </a:t>
            </a:r>
            <a:r>
              <a:rPr lang="en-US" altLang="zh-TW" sz="2000" b="1" dirty="0"/>
              <a:t>Live View: Single camera live view</a:t>
            </a:r>
            <a:endParaRPr lang="zh-TW" altLang="en-US" sz="2000" b="1" dirty="0"/>
          </a:p>
        </p:txBody>
      </p:sp>
      <p:sp>
        <p:nvSpPr>
          <p:cNvPr id="3" name="內容版面配置區 2"/>
          <p:cNvSpPr>
            <a:spLocks noGrp="1"/>
          </p:cNvSpPr>
          <p:nvPr>
            <p:ph idx="1"/>
          </p:nvPr>
        </p:nvSpPr>
        <p:spPr>
          <a:xfrm>
            <a:off x="0" y="5273498"/>
            <a:ext cx="4571158" cy="1584502"/>
          </a:xfrm>
        </p:spPr>
        <p:txBody>
          <a:bodyPr>
            <a:normAutofit lnSpcReduction="10000"/>
          </a:bodyPr>
          <a:lstStyle/>
          <a:p>
            <a:pPr>
              <a:buFont typeface="+mj-lt"/>
              <a:buAutoNum type="arabicPeriod"/>
            </a:pPr>
            <a:r>
              <a:rPr lang="en-US" altLang="zh-TW" sz="1200" dirty="0" smtClean="0"/>
              <a:t>If </a:t>
            </a:r>
            <a:r>
              <a:rPr lang="en-US" altLang="zh-TW" sz="1200" dirty="0"/>
              <a:t>device just have info/mute/snapshot three features, just show these features in this area.</a:t>
            </a:r>
          </a:p>
          <a:p>
            <a:pPr>
              <a:buFont typeface="+mj-lt"/>
              <a:buAutoNum type="arabicPeriod"/>
            </a:pPr>
            <a:r>
              <a:rPr lang="en-US" altLang="zh-TW" sz="1200" dirty="0" smtClean="0"/>
              <a:t>If </a:t>
            </a:r>
            <a:r>
              <a:rPr lang="en-US" altLang="zh-TW" sz="1200" dirty="0"/>
              <a:t>device supported  fisheye or HD or two way audio features, add dots in this area below,  </a:t>
            </a:r>
            <a:r>
              <a:rPr lang="en-US" altLang="zh-TW" sz="1200" dirty="0" smtClean="0"/>
              <a:t>user </a:t>
            </a:r>
            <a:r>
              <a:rPr lang="en-US" altLang="zh-TW" sz="1200" dirty="0"/>
              <a:t>can slide gesture on this area to see fisheye /HD/two way audio features,</a:t>
            </a:r>
            <a:r>
              <a:rPr lang="zh-TW" altLang="en-US" sz="1200" dirty="0"/>
              <a:t> </a:t>
            </a:r>
            <a:r>
              <a:rPr lang="en-US" altLang="zh-TW" sz="1200" dirty="0"/>
              <a:t>refer to next page.</a:t>
            </a:r>
          </a:p>
          <a:p>
            <a:pPr>
              <a:buFont typeface="+mj-lt"/>
              <a:buAutoNum type="arabicPeriod"/>
            </a:pPr>
            <a:r>
              <a:rPr lang="en-US" altLang="zh-TW" sz="1200" dirty="0" smtClean="0"/>
              <a:t>The </a:t>
            </a:r>
            <a:r>
              <a:rPr lang="en-US" altLang="zh-TW" sz="1200" dirty="0"/>
              <a:t>dot will be highlight when user go to corresponding  </a:t>
            </a:r>
            <a:r>
              <a:rPr lang="en-US" altLang="zh-TW" sz="1200" dirty="0" smtClean="0"/>
              <a:t>page.</a:t>
            </a:r>
          </a:p>
          <a:p>
            <a:pPr>
              <a:buFont typeface="+mj-lt"/>
              <a:buAutoNum type="arabicPeriod"/>
            </a:pPr>
            <a:r>
              <a:rPr lang="en-US" altLang="zh-TW" sz="1200" dirty="0" smtClean="0"/>
              <a:t>Double </a:t>
            </a:r>
            <a:r>
              <a:rPr lang="en-US" altLang="zh-TW" sz="1200" dirty="0"/>
              <a:t>tap the live view area or tap </a:t>
            </a:r>
            <a:r>
              <a:rPr lang="en-US" altLang="zh-TW" sz="1200" dirty="0" smtClean="0"/>
              <a:t>normal screen </a:t>
            </a:r>
            <a:r>
              <a:rPr lang="en-US" altLang="zh-TW" sz="1200" dirty="0"/>
              <a:t>to switch to Camera live </a:t>
            </a:r>
            <a:r>
              <a:rPr lang="en-US" altLang="zh-TW" sz="1200" dirty="0" smtClean="0"/>
              <a:t>view.</a:t>
            </a:r>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192" y="406145"/>
            <a:ext cx="7197931" cy="4859556"/>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p:cNvSpPr txBox="1">
            <a:spLocks/>
          </p:cNvSpPr>
          <p:nvPr/>
        </p:nvSpPr>
        <p:spPr>
          <a:xfrm>
            <a:off x="4571158" y="5265701"/>
            <a:ext cx="4571158" cy="158450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startAt="5"/>
            </a:pPr>
            <a:r>
              <a:rPr lang="en-US" altLang="zh-TW" sz="1200" dirty="0" smtClean="0"/>
              <a:t>Fade out the status and title bar after 5 seconds of no tapping automatically.</a:t>
            </a:r>
          </a:p>
          <a:p>
            <a:pPr>
              <a:buFont typeface="+mj-lt"/>
              <a:buAutoNum type="arabicPeriod" startAt="5"/>
            </a:pPr>
            <a:r>
              <a:rPr lang="en-US" altLang="zh-TW" sz="1200" dirty="0" smtClean="0"/>
              <a:t>In fisheye supported cameras, adding a “View mode” switch button which shows current view mode</a:t>
            </a:r>
          </a:p>
          <a:p>
            <a:pPr>
              <a:buFont typeface="+mj-lt"/>
              <a:buAutoNum type="arabicPeriod" startAt="5"/>
            </a:pPr>
            <a:r>
              <a:rPr lang="en-US" altLang="zh-TW" sz="1200" dirty="0" smtClean="0"/>
              <a:t>In 240p/480p supported cameras, adding a “HD” switch button witch triggers 240p/480p</a:t>
            </a:r>
          </a:p>
          <a:p>
            <a:pPr>
              <a:buFont typeface="+mj-lt"/>
              <a:buAutoNum type="arabicPeriod" startAt="5"/>
            </a:pPr>
            <a:r>
              <a:rPr lang="en-US" altLang="zh-TW" sz="1200" dirty="0" smtClean="0"/>
              <a:t>Double </a:t>
            </a:r>
            <a:r>
              <a:rPr lang="en-US" altLang="zh-TW" sz="1200" dirty="0"/>
              <a:t>tap the live view area to switch to Camera live </a:t>
            </a:r>
            <a:r>
              <a:rPr lang="en-US" altLang="zh-TW" sz="1200" dirty="0" smtClean="0"/>
              <a:t>view.</a:t>
            </a:r>
          </a:p>
          <a:p>
            <a:pPr>
              <a:buFont typeface="+mj-lt"/>
              <a:buAutoNum type="arabicPeriod" startAt="5"/>
            </a:pPr>
            <a:r>
              <a:rPr lang="en-US" altLang="zh-TW" sz="1200" dirty="0" smtClean="0"/>
              <a:t>Fade </a:t>
            </a:r>
            <a:r>
              <a:rPr lang="en-US" altLang="zh-TW" sz="1200" dirty="0"/>
              <a:t>in the status and title bar after any tap</a:t>
            </a:r>
            <a:endParaRPr lang="zh-TW" altLang="en-US" sz="1200" dirty="0"/>
          </a:p>
          <a:p>
            <a:pPr>
              <a:buFont typeface="+mj-lt"/>
              <a:buAutoNum type="arabicPeriod" startAt="5"/>
            </a:pPr>
            <a:endParaRPr lang="zh-TW" altLang="en-US" sz="1200" dirty="0" smtClean="0"/>
          </a:p>
          <a:p>
            <a:pPr>
              <a:buFont typeface="+mj-lt"/>
              <a:buAutoNum type="arabicPeriod" startAt="5"/>
            </a:pPr>
            <a:endParaRPr lang="en-US" altLang="zh-TW" sz="1200" dirty="0"/>
          </a:p>
        </p:txBody>
      </p:sp>
      <p:cxnSp>
        <p:nvCxnSpPr>
          <p:cNvPr id="6" name="直線單箭頭接點 5"/>
          <p:cNvCxnSpPr>
            <a:endCxn id="7" idx="0"/>
          </p:cNvCxnSpPr>
          <p:nvPr/>
        </p:nvCxnSpPr>
        <p:spPr>
          <a:xfrm flipH="1">
            <a:off x="530351" y="630047"/>
            <a:ext cx="665821" cy="412189"/>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44712" y="1042236"/>
            <a:ext cx="971278" cy="442548"/>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Normal</a:t>
            </a:r>
          </a:p>
          <a:p>
            <a:pPr algn="ctr"/>
            <a:r>
              <a:rPr lang="en-US" altLang="zh-TW" sz="1400" b="1" dirty="0">
                <a:solidFill>
                  <a:schemeClr val="bg1"/>
                </a:solidFill>
              </a:rPr>
              <a:t>L</a:t>
            </a:r>
            <a:r>
              <a:rPr lang="en-US" altLang="zh-TW" sz="1400" b="1" dirty="0" smtClean="0">
                <a:solidFill>
                  <a:schemeClr val="bg1"/>
                </a:solidFill>
              </a:rPr>
              <a:t>ive view</a:t>
            </a:r>
            <a:endParaRPr lang="zh-TW" altLang="en-US" sz="1400" b="1" dirty="0">
              <a:solidFill>
                <a:schemeClr val="bg1"/>
              </a:solidFill>
            </a:endParaRPr>
          </a:p>
        </p:txBody>
      </p:sp>
    </p:spTree>
    <p:extLst>
      <p:ext uri="{BB962C8B-B14F-4D97-AF65-F5344CB8AC3E}">
        <p14:creationId xmlns:p14="http://schemas.microsoft.com/office/powerpoint/2010/main" val="874447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A2.9b </a:t>
            </a:r>
            <a:r>
              <a:rPr lang="en-US" altLang="zh-TW" sz="2000" b="1" dirty="0"/>
              <a:t>Live View: Single camera live </a:t>
            </a:r>
            <a:r>
              <a:rPr lang="en-US" altLang="zh-TW" sz="2000" b="1" dirty="0" smtClean="0"/>
              <a:t>view: two way audio</a:t>
            </a:r>
            <a:endParaRPr lang="zh-TW" altLang="en-US" sz="2000" b="1"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spcBef>
                <a:spcPts val="0"/>
              </a:spcBef>
              <a:buAutoNum type="arabicPeriod"/>
              <a:defRPr/>
            </a:pPr>
            <a:r>
              <a:rPr lang="en-US" altLang="zh-TW" sz="1200" dirty="0" smtClean="0"/>
              <a:t>If </a:t>
            </a:r>
            <a:r>
              <a:rPr lang="en-US" altLang="zh-TW" sz="1200" dirty="0"/>
              <a:t>camera supported this feature, add a this button on camera’s Live view page, user can long press to talk. </a:t>
            </a:r>
            <a:endParaRPr lang="en-US" altLang="zh-TW" sz="1200" dirty="0" smtClean="0"/>
          </a:p>
          <a:p>
            <a:pPr marL="228600" indent="-228600">
              <a:spcBef>
                <a:spcPts val="0"/>
              </a:spcBef>
              <a:buAutoNum type="arabicPeriod"/>
              <a:defRPr/>
            </a:pPr>
            <a:r>
              <a:rPr lang="en-US" altLang="zh-TW" sz="1200" dirty="0" smtClean="0"/>
              <a:t>Tap </a:t>
            </a:r>
            <a:r>
              <a:rPr lang="en-US" altLang="zh-TW" sz="1200" dirty="0"/>
              <a:t>button then release, just show “Long press to talk” in wording area, and remove wording after 5 </a:t>
            </a:r>
            <a:r>
              <a:rPr lang="en-US" altLang="zh-TW" sz="1200" dirty="0" smtClean="0"/>
              <a:t>sec.</a:t>
            </a:r>
          </a:p>
          <a:p>
            <a:pPr marL="228600" indent="-228600">
              <a:spcBef>
                <a:spcPts val="0"/>
              </a:spcBef>
              <a:buAutoNum type="arabicPeriod"/>
              <a:defRPr/>
            </a:pPr>
            <a:r>
              <a:rPr lang="en-US" altLang="zh-TW" sz="1200" dirty="0" smtClean="0"/>
              <a:t>Long </a:t>
            </a:r>
            <a:r>
              <a:rPr lang="en-US" altLang="zh-TW" sz="1200" dirty="0"/>
              <a:t>press to show “Long press to talk” in wording area,  and remove after 5 </a:t>
            </a:r>
            <a:r>
              <a:rPr lang="en-US" altLang="zh-TW" sz="1200" dirty="0" err="1"/>
              <a:t>secs</a:t>
            </a:r>
            <a:r>
              <a:rPr lang="en-US" altLang="zh-TW" sz="1200" dirty="0"/>
              <a:t>. Change button status to highlight, user can speak directly. </a:t>
            </a:r>
            <a:endParaRPr lang="en-US" altLang="zh-TW" sz="1200" dirty="0" smtClean="0"/>
          </a:p>
          <a:p>
            <a:pPr marL="228600" indent="-228600">
              <a:spcBef>
                <a:spcPts val="0"/>
              </a:spcBef>
              <a:buAutoNum type="arabicPeriod"/>
              <a:defRPr/>
            </a:pPr>
            <a:r>
              <a:rPr lang="en-US" altLang="zh-TW" sz="1200" dirty="0" smtClean="0"/>
              <a:t>If </a:t>
            </a:r>
            <a:r>
              <a:rPr lang="en-US" altLang="zh-TW" sz="1200" dirty="0"/>
              <a:t>Someone is speaking, show popup “Someone is speaking, please try again later. ”and OK button, tap ok to close </a:t>
            </a:r>
            <a:r>
              <a:rPr lang="en-US" altLang="zh-TW" sz="1200" dirty="0" smtClean="0"/>
              <a:t>popup.</a:t>
            </a:r>
          </a:p>
          <a:p>
            <a:pPr marL="228600" indent="-228600">
              <a:spcBef>
                <a:spcPts val="0"/>
              </a:spcBef>
              <a:buAutoNum type="arabicPeriod"/>
              <a:defRPr/>
            </a:pPr>
            <a:r>
              <a:rPr lang="en-US" altLang="zh-TW" sz="1200" dirty="0" smtClean="0"/>
              <a:t>Release </a:t>
            </a:r>
            <a:r>
              <a:rPr lang="en-US" altLang="zh-TW" sz="1200" dirty="0"/>
              <a:t>button to stop talking</a:t>
            </a:r>
            <a:r>
              <a:rPr lang="en-US" altLang="zh-TW" sz="1200" dirty="0" smtClean="0"/>
              <a:t>.</a:t>
            </a:r>
          </a:p>
          <a:p>
            <a:pPr marL="228600" indent="-228600">
              <a:spcBef>
                <a:spcPts val="0"/>
              </a:spcBef>
              <a:buAutoNum type="arabicPeriod"/>
              <a:defRPr/>
            </a:pPr>
            <a:r>
              <a:rPr lang="en-US" altLang="zh-TW" sz="1200" dirty="0" smtClean="0"/>
              <a:t>Single camera live view: see A2.9c</a:t>
            </a:r>
            <a:endParaRPr lang="zh-TW" altLang="en-US" sz="1200" dirty="0"/>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192" y="406145"/>
            <a:ext cx="7197931" cy="485955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單箭頭接點 4"/>
          <p:cNvCxnSpPr>
            <a:endCxn id="6" idx="0"/>
          </p:cNvCxnSpPr>
          <p:nvPr/>
        </p:nvCxnSpPr>
        <p:spPr>
          <a:xfrm flipH="1">
            <a:off x="530351" y="630047"/>
            <a:ext cx="665821" cy="412189"/>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6" name="圓角矩形 5"/>
          <p:cNvSpPr/>
          <p:nvPr/>
        </p:nvSpPr>
        <p:spPr>
          <a:xfrm>
            <a:off x="44712" y="1042236"/>
            <a:ext cx="971278" cy="442548"/>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Normal</a:t>
            </a:r>
          </a:p>
          <a:p>
            <a:pPr algn="ctr"/>
            <a:r>
              <a:rPr lang="en-US" altLang="zh-TW" sz="1400" b="1" dirty="0">
                <a:solidFill>
                  <a:schemeClr val="bg1"/>
                </a:solidFill>
              </a:rPr>
              <a:t>L</a:t>
            </a:r>
            <a:r>
              <a:rPr lang="en-US" altLang="zh-TW" sz="1400" b="1" dirty="0" smtClean="0">
                <a:solidFill>
                  <a:schemeClr val="bg1"/>
                </a:solidFill>
              </a:rPr>
              <a:t>ive view</a:t>
            </a:r>
            <a:endParaRPr lang="zh-TW" altLang="en-US" sz="1400" b="1" dirty="0">
              <a:solidFill>
                <a:schemeClr val="bg1"/>
              </a:solidFill>
            </a:endParaRPr>
          </a:p>
        </p:txBody>
      </p:sp>
    </p:spTree>
    <p:extLst>
      <p:ext uri="{BB962C8B-B14F-4D97-AF65-F5344CB8AC3E}">
        <p14:creationId xmlns:p14="http://schemas.microsoft.com/office/powerpoint/2010/main" val="3244504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A2.9b </a:t>
            </a:r>
            <a:r>
              <a:rPr lang="en-US" altLang="zh-TW" sz="2000" b="1" dirty="0"/>
              <a:t>Live View: Single camera live </a:t>
            </a:r>
            <a:r>
              <a:rPr lang="en-US" altLang="zh-TW" sz="2000" b="1" dirty="0" smtClean="0"/>
              <a:t>view: two way audio</a:t>
            </a:r>
            <a:endParaRPr lang="zh-TW" altLang="en-US" sz="2000" b="1" dirty="0"/>
          </a:p>
        </p:txBody>
      </p:sp>
      <p:pic>
        <p:nvPicPr>
          <p:cNvPr id="276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192" y="406145"/>
            <a:ext cx="7197931" cy="485955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單箭頭接點 3"/>
          <p:cNvCxnSpPr>
            <a:endCxn id="5" idx="0"/>
          </p:cNvCxnSpPr>
          <p:nvPr/>
        </p:nvCxnSpPr>
        <p:spPr>
          <a:xfrm flipH="1">
            <a:off x="530351" y="630047"/>
            <a:ext cx="665821" cy="412189"/>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5" name="圓角矩形 4"/>
          <p:cNvSpPr/>
          <p:nvPr/>
        </p:nvSpPr>
        <p:spPr>
          <a:xfrm>
            <a:off x="44712" y="1042236"/>
            <a:ext cx="971278" cy="442548"/>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Normal</a:t>
            </a:r>
          </a:p>
          <a:p>
            <a:pPr algn="ctr"/>
            <a:r>
              <a:rPr lang="en-US" altLang="zh-TW" sz="1400" b="1" dirty="0">
                <a:solidFill>
                  <a:schemeClr val="bg1"/>
                </a:solidFill>
              </a:rPr>
              <a:t>L</a:t>
            </a:r>
            <a:r>
              <a:rPr lang="en-US" altLang="zh-TW" sz="1400" b="1" dirty="0" smtClean="0">
                <a:solidFill>
                  <a:schemeClr val="bg1"/>
                </a:solidFill>
              </a:rPr>
              <a:t>ive view</a:t>
            </a:r>
            <a:endParaRPr lang="zh-TW" altLang="en-US" sz="1400" b="1" dirty="0">
              <a:solidFill>
                <a:schemeClr val="bg1"/>
              </a:solidFill>
            </a:endParaRPr>
          </a:p>
        </p:txBody>
      </p:sp>
    </p:spTree>
    <p:extLst>
      <p:ext uri="{BB962C8B-B14F-4D97-AF65-F5344CB8AC3E}">
        <p14:creationId xmlns:p14="http://schemas.microsoft.com/office/powerpoint/2010/main" val="37375238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692696"/>
            <a:ext cx="9144000" cy="5400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a:t>A3. Playback</a:t>
            </a:r>
            <a:endParaRPr lang="zh-TW" altLang="en-US" sz="4000" dirty="0"/>
          </a:p>
        </p:txBody>
      </p:sp>
    </p:spTree>
    <p:extLst>
      <p:ext uri="{BB962C8B-B14F-4D97-AF65-F5344CB8AC3E}">
        <p14:creationId xmlns:p14="http://schemas.microsoft.com/office/powerpoint/2010/main" val="34558924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A3.0 Playback: Entrance</a:t>
            </a:r>
            <a:endParaRPr lang="zh-TW" altLang="en-US" sz="2000" b="1"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Modify </a:t>
            </a:r>
            <a:r>
              <a:rPr lang="en-US" altLang="zh-TW" sz="1200" dirty="0"/>
              <a:t>device page’s </a:t>
            </a:r>
            <a:r>
              <a:rPr lang="en-US" altLang="zh-TW" sz="1200" dirty="0" smtClean="0"/>
              <a:t>style.</a:t>
            </a:r>
          </a:p>
          <a:p>
            <a:pPr marL="228600" indent="-228600">
              <a:buAutoNum type="arabicPeriod"/>
            </a:pPr>
            <a:r>
              <a:rPr lang="en-US" altLang="zh-TW" sz="1200" dirty="0" smtClean="0"/>
              <a:t>Add </a:t>
            </a:r>
            <a:r>
              <a:rPr lang="en-US" altLang="zh-TW" sz="1200" dirty="0"/>
              <a:t>playback option if camera supported SD card</a:t>
            </a:r>
            <a:r>
              <a:rPr lang="en-US" altLang="zh-TW" sz="1200" dirty="0" smtClean="0"/>
              <a:t>.</a:t>
            </a:r>
          </a:p>
          <a:p>
            <a:pPr marL="228600" indent="-228600">
              <a:buAutoNum type="arabicPeriod"/>
            </a:pPr>
            <a:r>
              <a:rPr lang="en-US" altLang="zh-TW" sz="1200" dirty="0" smtClean="0"/>
              <a:t>There are four situations after tap Playback: (1) A3.1a </a:t>
            </a:r>
            <a:r>
              <a:rPr lang="en-US" altLang="zh-TW" sz="1200" dirty="0"/>
              <a:t>Scenario 1: Unable to access our SD </a:t>
            </a:r>
            <a:r>
              <a:rPr lang="en-US" altLang="zh-TW" sz="1200" dirty="0" smtClean="0"/>
              <a:t>card (2) A3.1b </a:t>
            </a:r>
            <a:r>
              <a:rPr lang="en-US" altLang="zh-TW" sz="1200" dirty="0"/>
              <a:t>Scenario 2: Need to format SD card </a:t>
            </a:r>
            <a:r>
              <a:rPr lang="en-US" altLang="zh-TW" sz="1200" dirty="0" smtClean="0"/>
              <a:t>first (3) A3.1c </a:t>
            </a:r>
            <a:r>
              <a:rPr lang="en-US" altLang="zh-TW" sz="1200" dirty="0"/>
              <a:t>Scenario 3: When there is no clip in </a:t>
            </a:r>
            <a:r>
              <a:rPr lang="en-US" altLang="zh-TW" sz="1200" dirty="0" smtClean="0"/>
              <a:t>Playback  (4) A3.2.1a / A3.2.1b Scenario </a:t>
            </a:r>
            <a:r>
              <a:rPr lang="en-US" altLang="zh-TW" sz="1200" dirty="0"/>
              <a:t>4: Playback: </a:t>
            </a:r>
            <a:r>
              <a:rPr lang="en-US" altLang="zh-TW" sz="1200" dirty="0" smtClean="0"/>
              <a:t>Date.</a:t>
            </a:r>
            <a:endParaRPr lang="zh-TW" altLang="en-US" sz="1200" u="sng" dirty="0"/>
          </a:p>
        </p:txBody>
      </p:sp>
      <p:pic>
        <p:nvPicPr>
          <p:cNvPr id="1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5" y="414048"/>
            <a:ext cx="7197413" cy="485797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單箭頭接點 14"/>
          <p:cNvCxnSpPr/>
          <p:nvPr/>
        </p:nvCxnSpPr>
        <p:spPr>
          <a:xfrm flipH="1">
            <a:off x="899593" y="620688"/>
            <a:ext cx="334839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0" name="矩形 19"/>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
        <p:nvSpPr>
          <p:cNvPr id="4" name="圓角矩形 3"/>
          <p:cNvSpPr/>
          <p:nvPr/>
        </p:nvSpPr>
        <p:spPr>
          <a:xfrm>
            <a:off x="49144" y="412572"/>
            <a:ext cx="865841" cy="92819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A3.1a /</a:t>
            </a:r>
          </a:p>
          <a:p>
            <a:pPr algn="ctr"/>
            <a:r>
              <a:rPr lang="en-US" altLang="zh-TW" sz="1200" b="1" dirty="0" smtClean="0">
                <a:solidFill>
                  <a:schemeClr val="bg1"/>
                </a:solidFill>
              </a:rPr>
              <a:t>A3.1b / </a:t>
            </a:r>
          </a:p>
          <a:p>
            <a:pPr algn="ctr"/>
            <a:r>
              <a:rPr lang="en-US" altLang="zh-TW" sz="1200" b="1" dirty="0" smtClean="0">
                <a:solidFill>
                  <a:schemeClr val="bg1"/>
                </a:solidFill>
              </a:rPr>
              <a:t>A3.1c /</a:t>
            </a:r>
          </a:p>
          <a:p>
            <a:pPr algn="ctr"/>
            <a:r>
              <a:rPr lang="en-US" altLang="zh-TW" sz="1200" b="1" dirty="0" smtClean="0">
                <a:solidFill>
                  <a:schemeClr val="bg1"/>
                </a:solidFill>
              </a:rPr>
              <a:t>A3.2.1a/</a:t>
            </a:r>
          </a:p>
          <a:p>
            <a:pPr algn="ctr"/>
            <a:r>
              <a:rPr lang="en-US" altLang="zh-TW" sz="1200" b="1" dirty="0" smtClean="0">
                <a:solidFill>
                  <a:schemeClr val="bg1"/>
                </a:solidFill>
              </a:rPr>
              <a:t>A3.2.1b</a:t>
            </a:r>
            <a:endParaRPr lang="zh-TW" altLang="en-US" sz="1600" b="1" dirty="0">
              <a:solidFill>
                <a:schemeClr val="bg1"/>
              </a:solidFill>
            </a:endParaRPr>
          </a:p>
        </p:txBody>
      </p:sp>
    </p:spTree>
    <p:extLst>
      <p:ext uri="{BB962C8B-B14F-4D97-AF65-F5344CB8AC3E}">
        <p14:creationId xmlns:p14="http://schemas.microsoft.com/office/powerpoint/2010/main" val="35056739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A3.1a </a:t>
            </a:r>
            <a:r>
              <a:rPr lang="en-US" altLang="zh-TW" sz="2000" b="1" dirty="0"/>
              <a:t>Playback: Scenario </a:t>
            </a:r>
            <a:r>
              <a:rPr lang="en-US" altLang="zh-TW" sz="2000" b="1" dirty="0" smtClean="0"/>
              <a:t>1</a:t>
            </a:r>
            <a:r>
              <a:rPr lang="en-US" altLang="zh-TW" sz="2000" b="1" dirty="0"/>
              <a:t>: </a:t>
            </a:r>
            <a:r>
              <a:rPr lang="en-US" altLang="zh-TW" sz="2000" b="1" dirty="0" smtClean="0"/>
              <a:t>Unable to access our SD card</a:t>
            </a:r>
            <a:endParaRPr lang="zh-TW" altLang="en-US" sz="2000" b="1"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mj-lt"/>
              <a:buAutoNum type="arabicPeriod"/>
            </a:pPr>
            <a:r>
              <a:rPr lang="en-US" altLang="zh-TW" sz="1200" dirty="0" smtClean="0"/>
              <a:t>“Refresh</a:t>
            </a:r>
            <a:r>
              <a:rPr lang="en-US" altLang="zh-TW" sz="1200" dirty="0"/>
              <a:t>”: re-access SD </a:t>
            </a:r>
            <a:r>
              <a:rPr lang="en-US" altLang="zh-TW" sz="1200" dirty="0" smtClean="0"/>
              <a:t>card.</a:t>
            </a:r>
          </a:p>
          <a:p>
            <a:pPr marL="228600" indent="-228600">
              <a:buFont typeface="+mj-lt"/>
              <a:buAutoNum type="arabicPeriod"/>
            </a:pPr>
            <a:endParaRPr lang="en-US" altLang="zh-TW" sz="1200" u="sng" dirty="0" smtClean="0">
              <a:solidFill>
                <a:srgbClr val="FF0000"/>
              </a:solidFill>
            </a:endParaRPr>
          </a:p>
          <a:p>
            <a:pPr marL="0" indent="0">
              <a:buNone/>
            </a:pPr>
            <a:endParaRPr lang="zh-TW" altLang="en-US" sz="1200" dirty="0">
              <a:solidFill>
                <a:srgbClr val="FF0000"/>
              </a:solidFill>
            </a:endParaRPr>
          </a:p>
        </p:txBody>
      </p:sp>
      <p:pic>
        <p:nvPicPr>
          <p:cNvPr id="512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246" y="406143"/>
            <a:ext cx="7197411" cy="485797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
        <p:nvSpPr>
          <p:cNvPr id="6" name="內容版面配置區 2"/>
          <p:cNvSpPr txBox="1">
            <a:spLocks/>
          </p:cNvSpPr>
          <p:nvPr/>
        </p:nvSpPr>
        <p:spPr>
          <a:xfrm>
            <a:off x="-4432" y="6105170"/>
            <a:ext cx="9144000" cy="752829"/>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Title]: </a:t>
            </a:r>
            <a:r>
              <a:rPr lang="en-US" altLang="zh-TW" sz="1200" dirty="0" smtClean="0"/>
              <a:t>Unable </a:t>
            </a:r>
            <a:r>
              <a:rPr lang="en-US" altLang="zh-TW" sz="1200" dirty="0"/>
              <a:t>to access your micro SD card. </a:t>
            </a:r>
            <a:endParaRPr lang="en-US" altLang="zh-TW" sz="1200" dirty="0" smtClean="0"/>
          </a:p>
          <a:p>
            <a:pPr marL="0" indent="0">
              <a:buNone/>
            </a:pPr>
            <a:r>
              <a:rPr lang="en-US" altLang="zh-TW" sz="1200" dirty="0" smtClean="0"/>
              <a:t>[</a:t>
            </a:r>
            <a:r>
              <a:rPr lang="en-US" altLang="zh-TW" sz="1200" dirty="0"/>
              <a:t>Text]: </a:t>
            </a:r>
            <a:r>
              <a:rPr lang="en-US" altLang="zh-TW" sz="1200" dirty="0" smtClean="0"/>
              <a:t>Please </a:t>
            </a:r>
            <a:r>
              <a:rPr lang="en-US" altLang="zh-TW" sz="1200" dirty="0"/>
              <a:t>make sure that the </a:t>
            </a:r>
            <a:r>
              <a:rPr lang="en-US" altLang="zh-TW" sz="1200" dirty="0" err="1"/>
              <a:t>microSD</a:t>
            </a:r>
            <a:r>
              <a:rPr lang="en-US" altLang="zh-TW" sz="1200" dirty="0"/>
              <a:t> card is properly inserted into the Cloud Camera. Then click Refresh to try again</a:t>
            </a:r>
            <a:r>
              <a:rPr lang="en-US" altLang="zh-TW" sz="1200" dirty="0" smtClean="0"/>
              <a:t>.</a:t>
            </a:r>
            <a:endParaRPr lang="zh-TW" altLang="en-US" sz="1200" dirty="0"/>
          </a:p>
        </p:txBody>
      </p:sp>
    </p:spTree>
    <p:extLst>
      <p:ext uri="{BB962C8B-B14F-4D97-AF65-F5344CB8AC3E}">
        <p14:creationId xmlns:p14="http://schemas.microsoft.com/office/powerpoint/2010/main" val="29350660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A3.1b </a:t>
            </a:r>
            <a:r>
              <a:rPr lang="en-US" altLang="zh-TW" sz="2000" b="1" dirty="0"/>
              <a:t>Playback: Scenario </a:t>
            </a:r>
            <a:r>
              <a:rPr lang="en-US" altLang="zh-TW" sz="2000" b="1" dirty="0" smtClean="0"/>
              <a:t>2: Need to format SD card first</a:t>
            </a:r>
            <a:endParaRPr lang="zh-TW" altLang="en-US" sz="2000" b="1"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“Format”: format </a:t>
            </a:r>
            <a:r>
              <a:rPr lang="en-US" altLang="zh-TW" sz="1200" dirty="0"/>
              <a:t>SD card</a:t>
            </a:r>
            <a:r>
              <a:rPr lang="en-US" altLang="zh-TW" sz="1200" dirty="0" smtClean="0"/>
              <a:t>, succeed </a:t>
            </a:r>
            <a:r>
              <a:rPr lang="en-US" altLang="zh-TW" sz="1200" dirty="0"/>
              <a:t>will go to </a:t>
            </a:r>
            <a:r>
              <a:rPr lang="en-US" altLang="zh-TW" sz="1200" dirty="0" smtClean="0"/>
              <a:t>A3.1c</a:t>
            </a:r>
          </a:p>
        </p:txBody>
      </p:sp>
      <p:pic>
        <p:nvPicPr>
          <p:cNvPr id="614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245" y="406139"/>
            <a:ext cx="7197413" cy="485797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矩形 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
        <p:nvSpPr>
          <p:cNvPr id="6" name="內容版面配置區 2"/>
          <p:cNvSpPr txBox="1">
            <a:spLocks/>
          </p:cNvSpPr>
          <p:nvPr/>
        </p:nvSpPr>
        <p:spPr>
          <a:xfrm>
            <a:off x="-4432" y="6093133"/>
            <a:ext cx="9144000" cy="792251"/>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[Title]: </a:t>
            </a:r>
            <a:r>
              <a:rPr lang="en-US" altLang="zh-TW" sz="1200" dirty="0"/>
              <a:t>This micro SD card is not format yet</a:t>
            </a:r>
            <a:r>
              <a:rPr lang="en-US" altLang="zh-TW" sz="1200" dirty="0" smtClean="0"/>
              <a:t>.</a:t>
            </a:r>
            <a:endParaRPr lang="en-US" altLang="zh-TW" sz="1200" dirty="0">
              <a:sym typeface="Wingdings" pitchFamily="2" charset="2"/>
            </a:endParaRPr>
          </a:p>
          <a:p>
            <a:pPr marL="0" indent="0">
              <a:buNone/>
            </a:pPr>
            <a:r>
              <a:rPr lang="en-US" altLang="zh-TW" sz="1200" dirty="0" smtClean="0"/>
              <a:t>[Text]: </a:t>
            </a:r>
            <a:r>
              <a:rPr lang="en-US" altLang="zh-TW" sz="1200" dirty="0"/>
              <a:t>Please format micro SD card </a:t>
            </a:r>
            <a:r>
              <a:rPr lang="en-US" altLang="zh-TW" sz="1200" dirty="0" smtClean="0"/>
              <a:t>first.</a:t>
            </a:r>
            <a:endParaRPr lang="zh-TW" altLang="en-US" sz="1200" dirty="0"/>
          </a:p>
        </p:txBody>
      </p:sp>
    </p:spTree>
    <p:extLst>
      <p:ext uri="{BB962C8B-B14F-4D97-AF65-F5344CB8AC3E}">
        <p14:creationId xmlns:p14="http://schemas.microsoft.com/office/powerpoint/2010/main" val="3455892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0.2 Connection failed</a:t>
            </a:r>
            <a:endParaRPr lang="zh-TW" altLang="en-US" sz="2000" b="1"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6" y="414048"/>
            <a:ext cx="7197411" cy="4857973"/>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p:cNvSpPr txBox="1">
            <a:spLocks/>
          </p:cNvSpPr>
          <p:nvPr/>
        </p:nvSpPr>
        <p:spPr>
          <a:xfrm>
            <a:off x="-4432" y="6093296"/>
            <a:ext cx="9144000" cy="792088"/>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smtClean="0"/>
              <a:t>Content from PP</a:t>
            </a:r>
            <a:endParaRPr lang="en-US" altLang="zh-TW" sz="1200" b="1" u="sng" dirty="0"/>
          </a:p>
          <a:p>
            <a:pPr marL="228600" indent="-228600">
              <a:buFont typeface="Arial" pitchFamily="34" charset="0"/>
              <a:buAutoNum type="arabicPeriod"/>
            </a:pPr>
            <a:r>
              <a:rPr lang="en-US" altLang="zh-TW" sz="1200" dirty="0" smtClean="0"/>
              <a:t>[title]: </a:t>
            </a:r>
            <a:r>
              <a:rPr lang="en-US" altLang="zh-TW" sz="1200" dirty="0">
                <a:sym typeface="Helvetica Neue" charset="0"/>
              </a:rPr>
              <a:t>Internet connection </a:t>
            </a:r>
            <a:r>
              <a:rPr lang="en-US" altLang="zh-TW" sz="1200" dirty="0" smtClean="0">
                <a:sym typeface="Helvetica Neue" charset="0"/>
              </a:rPr>
              <a:t>failed</a:t>
            </a:r>
          </a:p>
          <a:p>
            <a:pPr marL="228600" indent="-228600">
              <a:buFont typeface="Arial" pitchFamily="34" charset="0"/>
              <a:buAutoNum type="arabicPeriod"/>
            </a:pPr>
            <a:r>
              <a:rPr lang="en-US" altLang="zh-TW" sz="1200" dirty="0" smtClean="0">
                <a:ea typeface="Droid Sans" pitchFamily="34" charset="0"/>
                <a:cs typeface="Droid Sans" pitchFamily="34" charset="0"/>
                <a:sym typeface="Helvetica Neue" charset="0"/>
              </a:rPr>
              <a:t>[text]: Your </a:t>
            </a:r>
            <a:r>
              <a:rPr lang="en-US" altLang="zh-TW" sz="1200" dirty="0">
                <a:ea typeface="Droid Sans" pitchFamily="34" charset="0"/>
                <a:cs typeface="Droid Sans" pitchFamily="34" charset="0"/>
                <a:sym typeface="Helvetica Neue" charset="0"/>
              </a:rPr>
              <a:t>router failed to connect to the Internet. Do you want to reboot it to connect again</a:t>
            </a:r>
            <a:r>
              <a:rPr lang="en-US" altLang="zh-TW" sz="1200" dirty="0" smtClean="0">
                <a:ea typeface="Droid Sans" pitchFamily="34" charset="0"/>
                <a:cs typeface="Droid Sans" pitchFamily="34" charset="0"/>
                <a:sym typeface="Helvetica Neue" charset="0"/>
              </a:rPr>
              <a:t>? </a:t>
            </a:r>
            <a:endParaRPr lang="en-US" altLang="zh-TW" sz="1200" dirty="0">
              <a:ea typeface="Droid Sans" pitchFamily="34" charset="0"/>
              <a:cs typeface="Droid Sans" pitchFamily="34" charset="0"/>
              <a:sym typeface="Helvetica Neue" charset="0"/>
            </a:endParaRPr>
          </a:p>
        </p:txBody>
      </p:sp>
      <p:sp>
        <p:nvSpPr>
          <p:cNvPr id="7" name="內容版面配置區 2"/>
          <p:cNvSpPr>
            <a:spLocks noGrp="1"/>
          </p:cNvSpPr>
          <p:nvPr>
            <p:ph idx="1"/>
          </p:nvPr>
        </p:nvSpPr>
        <p:spPr>
          <a:xfrm>
            <a:off x="0" y="5273498"/>
            <a:ext cx="9144000" cy="819798"/>
          </a:xfrm>
        </p:spPr>
        <p:txBody>
          <a:bodyPr>
            <a:normAutofit/>
          </a:bodyPr>
          <a:lstStyle/>
          <a:p>
            <a:pPr marL="228600" indent="-228600">
              <a:buAutoNum type="arabicPeriod"/>
            </a:pPr>
            <a:r>
              <a:rPr lang="en-US" altLang="zh-TW" sz="1200" dirty="0" smtClean="0">
                <a:ea typeface="Cambria Math" pitchFamily="18" charset="0"/>
              </a:rPr>
              <a:t>When </a:t>
            </a:r>
            <a:r>
              <a:rPr lang="en-US" altLang="zh-TW" sz="1200" dirty="0">
                <a:ea typeface="Cambria Math" pitchFamily="18" charset="0"/>
              </a:rPr>
              <a:t>internet connection unavailable, it check if it’s a </a:t>
            </a:r>
            <a:r>
              <a:rPr lang="en-US" altLang="zh-TW" sz="1200" dirty="0" err="1">
                <a:ea typeface="Cambria Math" pitchFamily="18" charset="0"/>
              </a:rPr>
              <a:t>mydlink</a:t>
            </a:r>
            <a:r>
              <a:rPr lang="en-US" altLang="zh-TW" sz="1200" dirty="0">
                <a:ea typeface="Cambria Math" pitchFamily="18" charset="0"/>
              </a:rPr>
              <a:t> </a:t>
            </a:r>
            <a:r>
              <a:rPr lang="en-US" altLang="zh-TW" sz="1200" dirty="0" smtClean="0">
                <a:ea typeface="Cambria Math" pitchFamily="18" charset="0"/>
              </a:rPr>
              <a:t>router.</a:t>
            </a:r>
          </a:p>
          <a:p>
            <a:pPr marL="228600" indent="-228600">
              <a:buAutoNum type="arabicPeriod"/>
            </a:pPr>
            <a:r>
              <a:rPr lang="en-US" altLang="zh-TW" sz="1200" dirty="0" smtClean="0">
                <a:ea typeface="Cambria Math" pitchFamily="18" charset="0"/>
              </a:rPr>
              <a:t>If yes, popup </a:t>
            </a:r>
            <a:r>
              <a:rPr lang="en-US" altLang="zh-TW" sz="1200" dirty="0">
                <a:ea typeface="Cambria Math" pitchFamily="18" charset="0"/>
              </a:rPr>
              <a:t>a dialog to ask if user want to reboot </a:t>
            </a:r>
            <a:r>
              <a:rPr lang="en-US" altLang="zh-TW" sz="1200" dirty="0" smtClean="0">
                <a:ea typeface="Cambria Math" pitchFamily="18" charset="0"/>
              </a:rPr>
              <a:t>router.  If </a:t>
            </a:r>
            <a:r>
              <a:rPr lang="en-US" altLang="zh-TW" sz="1200" dirty="0">
                <a:ea typeface="Cambria Math" pitchFamily="18" charset="0"/>
              </a:rPr>
              <a:t>no -&gt; follow the flow of </a:t>
            </a:r>
            <a:r>
              <a:rPr lang="en-US" altLang="zh-TW" sz="1200" dirty="0" smtClean="0">
                <a:ea typeface="Cambria Math" pitchFamily="18" charset="0"/>
              </a:rPr>
              <a:t>original.</a:t>
            </a:r>
          </a:p>
          <a:p>
            <a:pPr marL="228600" indent="-228600">
              <a:buAutoNum type="arabicPeriod"/>
            </a:pPr>
            <a:r>
              <a:rPr lang="en-US" altLang="zh-TW" sz="1200" dirty="0" smtClean="0">
                <a:ea typeface="Cambria Math" pitchFamily="18" charset="0"/>
              </a:rPr>
              <a:t>If </a:t>
            </a:r>
            <a:r>
              <a:rPr lang="en-US" altLang="zh-TW" sz="1200" dirty="0">
                <a:ea typeface="Cambria Math" pitchFamily="18" charset="0"/>
              </a:rPr>
              <a:t>password failed, popup a message and automatically fade out after 3 seconds or any tap on screen, than back to popup dialog</a:t>
            </a:r>
            <a:r>
              <a:rPr lang="en-US" altLang="zh-TW" sz="1200" dirty="0" smtClean="0">
                <a:ea typeface="Cambria Math" pitchFamily="18" charset="0"/>
              </a:rPr>
              <a:t>.</a:t>
            </a:r>
            <a:endParaRPr lang="zh-TW" altLang="en-US" sz="1200" dirty="0"/>
          </a:p>
        </p:txBody>
      </p:sp>
    </p:spTree>
    <p:extLst>
      <p:ext uri="{BB962C8B-B14F-4D97-AF65-F5344CB8AC3E}">
        <p14:creationId xmlns:p14="http://schemas.microsoft.com/office/powerpoint/2010/main" val="4068689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A3.1c </a:t>
            </a:r>
            <a:r>
              <a:rPr lang="en-US" altLang="zh-TW" sz="2000" b="1" dirty="0"/>
              <a:t>Playback: Scenario </a:t>
            </a:r>
            <a:r>
              <a:rPr lang="en-US" altLang="zh-TW" sz="2000" b="1" dirty="0" smtClean="0"/>
              <a:t>3: When there is no clip in Playback</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”Refresh”: Reload </a:t>
            </a:r>
            <a:r>
              <a:rPr lang="en-US" altLang="zh-TW" sz="1200" dirty="0"/>
              <a:t>playback</a:t>
            </a:r>
            <a:r>
              <a:rPr lang="en-US" altLang="zh-TW" sz="1200" dirty="0" smtClean="0"/>
              <a:t>.</a:t>
            </a:r>
          </a:p>
        </p:txBody>
      </p:sp>
      <p:pic>
        <p:nvPicPr>
          <p:cNvPr id="8195"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171" y="398606"/>
            <a:ext cx="7199761" cy="4859558"/>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p:cNvSpPr/>
          <p:nvPr/>
        </p:nvSpPr>
        <p:spPr>
          <a:xfrm>
            <a:off x="77063" y="953018"/>
            <a:ext cx="79357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A3.2.2</a:t>
            </a:r>
            <a:endParaRPr lang="zh-TW" altLang="en-US" sz="1400" b="1" dirty="0">
              <a:solidFill>
                <a:schemeClr val="bg1"/>
              </a:solidFill>
            </a:endParaRPr>
          </a:p>
        </p:txBody>
      </p:sp>
      <p:cxnSp>
        <p:nvCxnSpPr>
          <p:cNvPr id="6" name="直線單箭頭接點 5"/>
          <p:cNvCxnSpPr>
            <a:endCxn id="5" idx="3"/>
          </p:cNvCxnSpPr>
          <p:nvPr/>
        </p:nvCxnSpPr>
        <p:spPr>
          <a:xfrm flipH="1">
            <a:off x="870637" y="1131061"/>
            <a:ext cx="218919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313683" y="966873"/>
            <a:ext cx="72281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A3.3.1</a:t>
            </a:r>
            <a:endParaRPr lang="zh-TW" altLang="en-US" sz="1400" b="1" dirty="0">
              <a:solidFill>
                <a:schemeClr val="bg1"/>
              </a:solidFill>
            </a:endParaRPr>
          </a:p>
        </p:txBody>
      </p:sp>
      <p:cxnSp>
        <p:nvCxnSpPr>
          <p:cNvPr id="8" name="直線單箭頭接點 7"/>
          <p:cNvCxnSpPr/>
          <p:nvPr/>
        </p:nvCxnSpPr>
        <p:spPr>
          <a:xfrm>
            <a:off x="7959111" y="1144916"/>
            <a:ext cx="35730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
        <p:nvSpPr>
          <p:cNvPr id="10" name="內容版面配置區 2"/>
          <p:cNvSpPr txBox="1">
            <a:spLocks/>
          </p:cNvSpPr>
          <p:nvPr/>
        </p:nvSpPr>
        <p:spPr>
          <a:xfrm>
            <a:off x="-4432" y="6093133"/>
            <a:ext cx="9144000" cy="792251"/>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Title]: </a:t>
            </a:r>
            <a:r>
              <a:rPr lang="en-US" altLang="zh-TW" sz="1200" dirty="0" smtClean="0"/>
              <a:t>No </a:t>
            </a:r>
            <a:r>
              <a:rPr lang="en-US" altLang="zh-TW" sz="1200" dirty="0"/>
              <a:t>Video </a:t>
            </a:r>
            <a:r>
              <a:rPr lang="en-US" altLang="zh-TW" sz="1200" dirty="0" smtClean="0"/>
              <a:t>Clip</a:t>
            </a:r>
          </a:p>
          <a:p>
            <a:pPr marL="0" indent="0">
              <a:buNone/>
            </a:pPr>
            <a:r>
              <a:rPr lang="en-US" altLang="zh-TW" sz="1200" dirty="0" smtClean="0"/>
              <a:t>[Text</a:t>
            </a:r>
            <a:r>
              <a:rPr lang="en-US" altLang="zh-TW" sz="1200" dirty="0"/>
              <a:t>]: </a:t>
            </a:r>
            <a:r>
              <a:rPr lang="en-US" altLang="zh-TW" sz="1200" dirty="0" smtClean="0"/>
              <a:t>Please </a:t>
            </a:r>
            <a:r>
              <a:rPr lang="en-US" altLang="zh-TW" sz="1200" dirty="0"/>
              <a:t>tap Refresh to reload </a:t>
            </a:r>
            <a:r>
              <a:rPr lang="en-US" altLang="zh-TW" sz="1200" dirty="0" smtClean="0"/>
              <a:t>it.</a:t>
            </a:r>
            <a:endParaRPr lang="zh-TW" altLang="en-US" sz="1200" dirty="0"/>
          </a:p>
        </p:txBody>
      </p:sp>
    </p:spTree>
    <p:extLst>
      <p:ext uri="{BB962C8B-B14F-4D97-AF65-F5344CB8AC3E}">
        <p14:creationId xmlns:p14="http://schemas.microsoft.com/office/powerpoint/2010/main" val="24600717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Tap ”Refresh” Button: Reload </a:t>
            </a:r>
            <a:r>
              <a:rPr lang="en-US" altLang="zh-TW" sz="1200" dirty="0"/>
              <a:t>playback</a:t>
            </a:r>
            <a:r>
              <a:rPr lang="en-US" altLang="zh-TW" sz="1200" dirty="0" smtClean="0"/>
              <a:t>.</a:t>
            </a:r>
          </a:p>
        </p:txBody>
      </p:sp>
      <p:pic>
        <p:nvPicPr>
          <p:cNvPr id="9"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171" y="398606"/>
            <a:ext cx="7199761" cy="485955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a:t>A3.2.1a Playback: Scenario </a:t>
            </a:r>
            <a:r>
              <a:rPr lang="en-US" altLang="zh-TW" sz="2000" b="1" dirty="0" smtClean="0"/>
              <a:t>4a: </a:t>
            </a:r>
            <a:r>
              <a:rPr lang="en-US" altLang="zh-TW" sz="2000" b="1" dirty="0"/>
              <a:t>Playback: </a:t>
            </a:r>
            <a:r>
              <a:rPr lang="en-US" altLang="zh-TW" sz="2000" b="1" dirty="0" smtClean="0"/>
              <a:t>Date: for APPRO</a:t>
            </a:r>
            <a:endParaRPr lang="zh-TW" altLang="en-US" sz="2000" dirty="0"/>
          </a:p>
        </p:txBody>
      </p:sp>
      <p:sp>
        <p:nvSpPr>
          <p:cNvPr id="5" name="圓角矩形 4"/>
          <p:cNvSpPr/>
          <p:nvPr/>
        </p:nvSpPr>
        <p:spPr>
          <a:xfrm>
            <a:off x="77063" y="953018"/>
            <a:ext cx="79357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A3.2.2</a:t>
            </a:r>
            <a:endParaRPr lang="zh-TW" altLang="en-US" sz="1400" b="1" dirty="0">
              <a:solidFill>
                <a:schemeClr val="bg1"/>
              </a:solidFill>
            </a:endParaRPr>
          </a:p>
        </p:txBody>
      </p:sp>
      <p:cxnSp>
        <p:nvCxnSpPr>
          <p:cNvPr id="6" name="直線單箭頭接點 5"/>
          <p:cNvCxnSpPr>
            <a:endCxn id="5" idx="3"/>
          </p:cNvCxnSpPr>
          <p:nvPr/>
        </p:nvCxnSpPr>
        <p:spPr>
          <a:xfrm flipH="1">
            <a:off x="870637" y="1131061"/>
            <a:ext cx="218919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238939" y="966873"/>
            <a:ext cx="825885"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A3.3.1</a:t>
            </a:r>
            <a:endParaRPr lang="zh-TW" altLang="en-US" sz="1400" b="1" dirty="0">
              <a:solidFill>
                <a:schemeClr val="bg1"/>
              </a:solidFill>
            </a:endParaRPr>
          </a:p>
        </p:txBody>
      </p:sp>
      <p:cxnSp>
        <p:nvCxnSpPr>
          <p:cNvPr id="8" name="直線單箭頭接點 7"/>
          <p:cNvCxnSpPr/>
          <p:nvPr/>
        </p:nvCxnSpPr>
        <p:spPr>
          <a:xfrm>
            <a:off x="7884368" y="1144916"/>
            <a:ext cx="35730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矩形 9"/>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
        <p:nvSpPr>
          <p:cNvPr id="11" name="內容版面配置區 2"/>
          <p:cNvSpPr txBox="1">
            <a:spLocks/>
          </p:cNvSpPr>
          <p:nvPr/>
        </p:nvSpPr>
        <p:spPr>
          <a:xfrm>
            <a:off x="-4432" y="6093133"/>
            <a:ext cx="9144000" cy="792251"/>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[Title]: Looking  </a:t>
            </a:r>
            <a:r>
              <a:rPr lang="en-US" altLang="zh-TW" sz="1200" dirty="0"/>
              <a:t>for video </a:t>
            </a:r>
            <a:r>
              <a:rPr lang="en-US" altLang="zh-TW" sz="1200" dirty="0" smtClean="0"/>
              <a:t>clip</a:t>
            </a:r>
            <a:endParaRPr lang="zh-TW" altLang="en-US" sz="1200" dirty="0"/>
          </a:p>
          <a:p>
            <a:pPr marL="0" indent="0">
              <a:buNone/>
            </a:pPr>
            <a:r>
              <a:rPr lang="en-US" altLang="zh-TW" sz="1200" dirty="0" smtClean="0"/>
              <a:t>[Text]: Please </a:t>
            </a:r>
            <a:r>
              <a:rPr lang="en-US" altLang="zh-TW" sz="1200" dirty="0"/>
              <a:t>tap Quick </a:t>
            </a:r>
            <a:r>
              <a:rPr lang="en-US" altLang="zh-TW" sz="1200" dirty="0" smtClean="0"/>
              <a:t>Find</a:t>
            </a:r>
            <a:endParaRPr lang="zh-TW" altLang="en-US" sz="1200" dirty="0"/>
          </a:p>
        </p:txBody>
      </p:sp>
    </p:spTree>
    <p:extLst>
      <p:ext uri="{BB962C8B-B14F-4D97-AF65-F5344CB8AC3E}">
        <p14:creationId xmlns:p14="http://schemas.microsoft.com/office/powerpoint/2010/main" val="34558924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A3.2.1b </a:t>
            </a:r>
            <a:r>
              <a:rPr lang="en-US" altLang="zh-TW" sz="2000" b="1" dirty="0"/>
              <a:t>Playback: Scenario </a:t>
            </a:r>
            <a:r>
              <a:rPr lang="en-US" altLang="zh-TW" sz="2000" b="1" dirty="0" smtClean="0"/>
              <a:t>4b: </a:t>
            </a:r>
            <a:r>
              <a:rPr lang="en-US" altLang="zh-TW" sz="2000" b="1" dirty="0"/>
              <a:t>Playback</a:t>
            </a:r>
            <a:r>
              <a:rPr lang="en-US" altLang="zh-TW" sz="2000" b="1" dirty="0" smtClean="0"/>
              <a:t>: Date: for NIPICA</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smtClean="0"/>
              <a:t>Tap ”Refresh” Button: Reload playback.</a:t>
            </a:r>
          </a:p>
          <a:p>
            <a:pPr marL="228600" indent="-228600">
              <a:buFont typeface="Arial" pitchFamily="34" charset="0"/>
              <a:buAutoNum type="arabicPeriod"/>
            </a:pPr>
            <a:r>
              <a:rPr lang="en-US" altLang="zh-TW" sz="1200" dirty="0" smtClean="0"/>
              <a:t>The Date items </a:t>
            </a:r>
            <a:r>
              <a:rPr lang="en-US" altLang="zh-TW" sz="1200" dirty="0"/>
              <a:t>are presented from new to old</a:t>
            </a:r>
            <a:r>
              <a:rPr lang="en-US" altLang="zh-TW" sz="1200" dirty="0" smtClean="0"/>
              <a:t>.</a:t>
            </a:r>
          </a:p>
          <a:p>
            <a:pPr marL="228600" indent="-228600">
              <a:buFont typeface="Arial" pitchFamily="34" charset="0"/>
              <a:buAutoNum type="arabicPeriod"/>
            </a:pPr>
            <a:r>
              <a:rPr lang="en-US" altLang="zh-TW" sz="1200" dirty="0"/>
              <a:t>[Date]: the style is defined by system.(</a:t>
            </a:r>
            <a:r>
              <a:rPr lang="en-US" altLang="zh-TW" sz="1200" dirty="0">
                <a:sym typeface="Wingdings" pitchFamily="2" charset="2"/>
              </a:rPr>
              <a:t>Ask RD</a:t>
            </a:r>
            <a:r>
              <a:rPr lang="en-US" altLang="zh-TW" sz="1200" dirty="0"/>
              <a:t> Provide )</a:t>
            </a:r>
          </a:p>
          <a:p>
            <a:pPr marL="228600" indent="-228600">
              <a:buFont typeface="Arial" pitchFamily="34" charset="0"/>
              <a:buAutoNum type="arabicPeriod"/>
            </a:pPr>
            <a:endParaRPr lang="zh-TW" altLang="en-US" sz="1200" dirty="0"/>
          </a:p>
          <a:p>
            <a:pPr marL="228600" indent="-228600">
              <a:buAutoNum type="arabicPeriod"/>
            </a:pPr>
            <a:endParaRPr lang="zh-TW" altLang="en-US" sz="1200" dirty="0"/>
          </a:p>
        </p:txBody>
      </p:sp>
      <p:pic>
        <p:nvPicPr>
          <p:cNvPr id="921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89" y="406292"/>
            <a:ext cx="7199311" cy="4859254"/>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259090" y="966873"/>
            <a:ext cx="846682"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A3.3.1</a:t>
            </a:r>
            <a:endParaRPr lang="zh-TW" altLang="en-US" sz="1400" b="1" dirty="0">
              <a:solidFill>
                <a:schemeClr val="bg1"/>
              </a:solidFill>
            </a:endParaRPr>
          </a:p>
        </p:txBody>
      </p:sp>
      <p:cxnSp>
        <p:nvCxnSpPr>
          <p:cNvPr id="6" name="直線單箭頭接點 5"/>
          <p:cNvCxnSpPr/>
          <p:nvPr/>
        </p:nvCxnSpPr>
        <p:spPr>
          <a:xfrm>
            <a:off x="7904519" y="1144916"/>
            <a:ext cx="35730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77063" y="953018"/>
            <a:ext cx="79357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A3.2.2</a:t>
            </a:r>
            <a:endParaRPr lang="zh-TW" altLang="en-US" sz="1400" b="1" dirty="0">
              <a:solidFill>
                <a:schemeClr val="bg1"/>
              </a:solidFill>
            </a:endParaRPr>
          </a:p>
        </p:txBody>
      </p:sp>
      <p:cxnSp>
        <p:nvCxnSpPr>
          <p:cNvPr id="14" name="直線單箭頭接點 13"/>
          <p:cNvCxnSpPr>
            <a:endCxn id="13" idx="3"/>
          </p:cNvCxnSpPr>
          <p:nvPr/>
        </p:nvCxnSpPr>
        <p:spPr>
          <a:xfrm flipH="1">
            <a:off x="870637" y="1131061"/>
            <a:ext cx="218919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9" name="圓角矩形 18"/>
          <p:cNvSpPr/>
          <p:nvPr/>
        </p:nvSpPr>
        <p:spPr>
          <a:xfrm>
            <a:off x="8240188" y="1800526"/>
            <a:ext cx="86558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A3.2.3</a:t>
            </a:r>
            <a:endParaRPr lang="zh-TW" altLang="en-US" sz="1400" b="1" dirty="0">
              <a:solidFill>
                <a:schemeClr val="bg1"/>
              </a:solidFill>
            </a:endParaRPr>
          </a:p>
        </p:txBody>
      </p:sp>
      <p:cxnSp>
        <p:nvCxnSpPr>
          <p:cNvPr id="20" name="直線單箭頭接點 19"/>
          <p:cNvCxnSpPr>
            <a:endCxn id="19" idx="1"/>
          </p:cNvCxnSpPr>
          <p:nvPr/>
        </p:nvCxnSpPr>
        <p:spPr>
          <a:xfrm>
            <a:off x="7884368" y="1978569"/>
            <a:ext cx="35582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22" name="直線單箭頭接點 21"/>
          <p:cNvCxnSpPr/>
          <p:nvPr/>
        </p:nvCxnSpPr>
        <p:spPr>
          <a:xfrm>
            <a:off x="7884368" y="2204864"/>
            <a:ext cx="35582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23" name="直線單箭頭接點 22"/>
          <p:cNvCxnSpPr/>
          <p:nvPr/>
        </p:nvCxnSpPr>
        <p:spPr>
          <a:xfrm>
            <a:off x="7888588" y="1758961"/>
            <a:ext cx="35582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5" name="矩形 1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Tree>
    <p:extLst>
      <p:ext uri="{BB962C8B-B14F-4D97-AF65-F5344CB8AC3E}">
        <p14:creationId xmlns:p14="http://schemas.microsoft.com/office/powerpoint/2010/main" val="3455892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A3.2.2 </a:t>
            </a:r>
            <a:r>
              <a:rPr lang="en-US" altLang="zh-TW" sz="2000" b="1" dirty="0"/>
              <a:t>Playback: </a:t>
            </a:r>
            <a:r>
              <a:rPr lang="en-US" altLang="zh-TW" sz="2000" b="1" dirty="0" smtClean="0"/>
              <a:t>Quick Find</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mj-lt"/>
              <a:buAutoNum type="arabicPeriod"/>
            </a:pPr>
            <a:r>
              <a:rPr lang="en-US" altLang="zh-TW" sz="1200" dirty="0" smtClean="0"/>
              <a:t>“</a:t>
            </a:r>
            <a:r>
              <a:rPr lang="en-US" altLang="zh-TW" sz="1200" dirty="0"/>
              <a:t>Done” : (1) If have playback in the date, go to </a:t>
            </a:r>
            <a:r>
              <a:rPr lang="en-US" altLang="zh-TW" sz="1200" dirty="0" smtClean="0"/>
              <a:t>A3.2.3</a:t>
            </a:r>
            <a:r>
              <a:rPr lang="en-US" altLang="zh-TW" sz="1200" dirty="0"/>
              <a:t>.</a:t>
            </a:r>
          </a:p>
          <a:p>
            <a:pPr marL="0" indent="0">
              <a:buNone/>
            </a:pPr>
            <a:r>
              <a:rPr lang="en-US" altLang="zh-TW" sz="1200" dirty="0"/>
              <a:t>                       (2) If not, no playback interval in </a:t>
            </a:r>
            <a:r>
              <a:rPr lang="en-US" altLang="zh-TW" sz="1200" dirty="0" smtClean="0"/>
              <a:t>A3.2.2a. </a:t>
            </a:r>
            <a:endParaRPr lang="en-US" altLang="zh-TW" sz="1200" dirty="0"/>
          </a:p>
          <a:p>
            <a:pPr marL="228600" indent="-228600">
              <a:buFont typeface="+mj-lt"/>
              <a:buAutoNum type="arabicPeriod"/>
            </a:pPr>
            <a:endParaRPr lang="en-US" altLang="zh-TW" sz="1200" dirty="0" smtClean="0"/>
          </a:p>
          <a:p>
            <a:pPr marL="0" indent="0">
              <a:buNone/>
            </a:pPr>
            <a:endParaRPr lang="en-US" altLang="zh-TW" sz="1200" dirty="0"/>
          </a:p>
        </p:txBody>
      </p:sp>
      <p:pic>
        <p:nvPicPr>
          <p:cNvPr id="1024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1601" y="406296"/>
            <a:ext cx="7199311" cy="4859255"/>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240188" y="3822778"/>
            <a:ext cx="865584" cy="455804"/>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A3.2.3/</a:t>
            </a:r>
          </a:p>
          <a:p>
            <a:pPr algn="ctr"/>
            <a:r>
              <a:rPr lang="en-US" altLang="zh-TW" sz="1400" b="1" dirty="0" smtClean="0">
                <a:solidFill>
                  <a:schemeClr val="bg1"/>
                </a:solidFill>
              </a:rPr>
              <a:t>A3.2.2a</a:t>
            </a:r>
            <a:endParaRPr lang="zh-TW" altLang="en-US" sz="1400" b="1" dirty="0">
              <a:solidFill>
                <a:schemeClr val="bg1"/>
              </a:solidFill>
            </a:endParaRPr>
          </a:p>
        </p:txBody>
      </p:sp>
      <p:cxnSp>
        <p:nvCxnSpPr>
          <p:cNvPr id="6" name="直線單箭頭接點 5"/>
          <p:cNvCxnSpPr>
            <a:endCxn id="5" idx="1"/>
          </p:cNvCxnSpPr>
          <p:nvPr/>
        </p:nvCxnSpPr>
        <p:spPr>
          <a:xfrm>
            <a:off x="5724128" y="4050680"/>
            <a:ext cx="251606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48032" y="3717032"/>
            <a:ext cx="894539" cy="648072"/>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A3.1c/</a:t>
            </a:r>
          </a:p>
          <a:p>
            <a:pPr algn="ctr"/>
            <a:r>
              <a:rPr lang="en-US" altLang="zh-TW" sz="1400" b="1" dirty="0" smtClean="0">
                <a:solidFill>
                  <a:schemeClr val="bg1"/>
                </a:solidFill>
              </a:rPr>
              <a:t>A3.2.2a/</a:t>
            </a:r>
          </a:p>
          <a:p>
            <a:pPr algn="ctr"/>
            <a:r>
              <a:rPr lang="en-US" altLang="zh-TW" sz="1400" b="1" dirty="0" smtClean="0">
                <a:solidFill>
                  <a:schemeClr val="bg1"/>
                </a:solidFill>
              </a:rPr>
              <a:t>A3.2.2b</a:t>
            </a:r>
            <a:endParaRPr lang="zh-TW" altLang="en-US" sz="1400" b="1" dirty="0">
              <a:solidFill>
                <a:schemeClr val="bg1"/>
              </a:solidFill>
            </a:endParaRPr>
          </a:p>
        </p:txBody>
      </p:sp>
      <p:cxnSp>
        <p:nvCxnSpPr>
          <p:cNvPr id="10" name="直線單箭頭接點 9"/>
          <p:cNvCxnSpPr>
            <a:endCxn id="9" idx="3"/>
          </p:cNvCxnSpPr>
          <p:nvPr/>
        </p:nvCxnSpPr>
        <p:spPr>
          <a:xfrm flipH="1" flipV="1">
            <a:off x="942573" y="4041068"/>
            <a:ext cx="2448274" cy="197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矩形 10"/>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Tree>
    <p:extLst>
      <p:ext uri="{BB962C8B-B14F-4D97-AF65-F5344CB8AC3E}">
        <p14:creationId xmlns:p14="http://schemas.microsoft.com/office/powerpoint/2010/main" val="34558924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A3.2.2a </a:t>
            </a:r>
            <a:r>
              <a:rPr lang="en-US" altLang="zh-TW" sz="2000" b="1" dirty="0"/>
              <a:t>Playback: </a:t>
            </a:r>
            <a:r>
              <a:rPr lang="en-US" altLang="zh-TW" sz="2000" b="1" dirty="0" smtClean="0"/>
              <a:t>Quick Find: warning</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0" indent="0">
              <a:buNone/>
            </a:pPr>
            <a:r>
              <a:rPr lang="en-US" altLang="zh-TW" sz="1200" dirty="0" smtClean="0"/>
              <a:t>.</a:t>
            </a:r>
            <a:endParaRPr lang="zh-TW" altLang="en-US" sz="1200" dirty="0"/>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6195" y="404668"/>
            <a:ext cx="7199501" cy="4859383"/>
          </a:xfrm>
          <a:prstGeom prst="rect">
            <a:avLst/>
          </a:prstGeom>
        </p:spPr>
      </p:pic>
      <p:sp>
        <p:nvSpPr>
          <p:cNvPr id="11" name="圓角矩形 10"/>
          <p:cNvSpPr/>
          <p:nvPr/>
        </p:nvSpPr>
        <p:spPr>
          <a:xfrm>
            <a:off x="27296" y="2996952"/>
            <a:ext cx="921603" cy="648072"/>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A3.2.1a/</a:t>
            </a:r>
          </a:p>
          <a:p>
            <a:pPr algn="ctr"/>
            <a:r>
              <a:rPr lang="en-US" altLang="zh-TW" sz="1400" b="1" dirty="0" smtClean="0">
                <a:solidFill>
                  <a:schemeClr val="bg1"/>
                </a:solidFill>
              </a:rPr>
              <a:t>A3.2.1b</a:t>
            </a:r>
            <a:endParaRPr lang="zh-TW" altLang="en-US" sz="1400" b="1" dirty="0">
              <a:solidFill>
                <a:schemeClr val="bg1"/>
              </a:solidFill>
            </a:endParaRPr>
          </a:p>
        </p:txBody>
      </p:sp>
      <p:cxnSp>
        <p:nvCxnSpPr>
          <p:cNvPr id="12" name="直線單箭頭接點 11"/>
          <p:cNvCxnSpPr>
            <a:endCxn id="11" idx="3"/>
          </p:cNvCxnSpPr>
          <p:nvPr/>
        </p:nvCxnSpPr>
        <p:spPr>
          <a:xfrm flipH="1">
            <a:off x="948899" y="3319011"/>
            <a:ext cx="3218352" cy="1977"/>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7" name="矩形 6"/>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
        <p:nvSpPr>
          <p:cNvPr id="8" name="內容版面配置區 2"/>
          <p:cNvSpPr txBox="1">
            <a:spLocks/>
          </p:cNvSpPr>
          <p:nvPr/>
        </p:nvSpPr>
        <p:spPr>
          <a:xfrm>
            <a:off x="-4432" y="6237312"/>
            <a:ext cx="9144000" cy="648072"/>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 </a:t>
            </a:r>
            <a:r>
              <a:rPr lang="en-US" altLang="zh-TW" sz="1200" dirty="0" smtClean="0"/>
              <a:t>There </a:t>
            </a:r>
            <a:r>
              <a:rPr lang="en-US" altLang="zh-TW" sz="1200" dirty="0"/>
              <a:t>is no clip </a:t>
            </a:r>
            <a:r>
              <a:rPr lang="en-US" altLang="zh-TW" sz="1200" dirty="0" smtClean="0"/>
              <a:t>inside.</a:t>
            </a:r>
            <a:endParaRPr lang="zh-TW" altLang="en-US" sz="1200" dirty="0"/>
          </a:p>
        </p:txBody>
      </p:sp>
    </p:spTree>
    <p:extLst>
      <p:ext uri="{BB962C8B-B14F-4D97-AF65-F5344CB8AC3E}">
        <p14:creationId xmlns:p14="http://schemas.microsoft.com/office/powerpoint/2010/main" val="41677426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A3.2.3 </a:t>
            </a:r>
            <a:r>
              <a:rPr lang="en-US" altLang="zh-TW" sz="2000" b="1" dirty="0"/>
              <a:t>Playback: </a:t>
            </a:r>
            <a:r>
              <a:rPr lang="en-US" altLang="zh-TW" sz="2000" b="1" dirty="0" smtClean="0"/>
              <a:t>Time zone</a:t>
            </a:r>
            <a:endParaRPr lang="zh-TW" altLang="en-US" sz="2000" dirty="0"/>
          </a:p>
        </p:txBody>
      </p:sp>
      <p:pic>
        <p:nvPicPr>
          <p:cNvPr id="1126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4138" y="406139"/>
            <a:ext cx="7197410" cy="4857972"/>
          </a:xfrm>
          <a:prstGeom prst="rect">
            <a:avLst/>
          </a:prstGeom>
          <a:noFill/>
          <a:extLst>
            <a:ext uri="{909E8E84-426E-40DD-AFC4-6F175D3DCCD1}">
              <a14:hiddenFill xmlns:a14="http://schemas.microsoft.com/office/drawing/2010/main">
                <a:solidFill>
                  <a:srgbClr val="FFFFFF"/>
                </a:solidFill>
              </a14:hiddenFill>
            </a:ext>
          </a:extLst>
        </p:spPr>
      </p:pic>
      <p:sp>
        <p:nvSpPr>
          <p:cNvPr id="6" name="內容版面配置區 2"/>
          <p:cNvSpPr txBox="1">
            <a:spLocks/>
          </p:cNvSpPr>
          <p:nvPr/>
        </p:nvSpPr>
        <p:spPr>
          <a:xfrm>
            <a:off x="2" y="5273498"/>
            <a:ext cx="9145688" cy="15845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Playback is a sign which can not be tap.</a:t>
            </a:r>
          </a:p>
          <a:p>
            <a:pPr marL="228600" indent="-228600">
              <a:buFont typeface="Arial" pitchFamily="34" charset="0"/>
              <a:buAutoNum type="arabicPeriod"/>
            </a:pPr>
            <a:r>
              <a:rPr lang="en-US" altLang="zh-TW" sz="1200" dirty="0" smtClean="0"/>
              <a:t>Tap ”Refresh” Button: Reload playback.</a:t>
            </a:r>
          </a:p>
          <a:p>
            <a:pPr marL="228600" indent="-228600">
              <a:buFont typeface="Arial" pitchFamily="34" charset="0"/>
              <a:buAutoNum type="arabicPeriod"/>
            </a:pPr>
            <a:r>
              <a:rPr lang="en-US" altLang="zh-TW" sz="1200" dirty="0" smtClean="0"/>
              <a:t>The </a:t>
            </a:r>
            <a:r>
              <a:rPr lang="en-US" altLang="zh-TW" sz="1200" dirty="0" err="1" smtClean="0"/>
              <a:t>Timezone</a:t>
            </a:r>
            <a:r>
              <a:rPr lang="en-US" altLang="zh-TW" sz="1200" dirty="0" smtClean="0"/>
              <a:t> items </a:t>
            </a:r>
            <a:r>
              <a:rPr lang="en-US" altLang="zh-TW" sz="1200" dirty="0"/>
              <a:t>are presented from new to old</a:t>
            </a:r>
            <a:r>
              <a:rPr lang="en-US" altLang="zh-TW" sz="1200" dirty="0" smtClean="0"/>
              <a:t>.</a:t>
            </a:r>
          </a:p>
          <a:p>
            <a:pPr marL="228600" indent="-228600">
              <a:buFont typeface="Arial" pitchFamily="34" charset="0"/>
              <a:buAutoNum type="arabicPeriod"/>
            </a:pPr>
            <a:r>
              <a:rPr lang="en-US" altLang="zh-TW" sz="1200" dirty="0"/>
              <a:t>[</a:t>
            </a:r>
            <a:r>
              <a:rPr lang="en-US" altLang="zh-TW" sz="1200" dirty="0" err="1"/>
              <a:t>Timezone</a:t>
            </a:r>
            <a:r>
              <a:rPr lang="en-US" altLang="zh-TW" sz="1200" dirty="0"/>
              <a:t>]: the style is defined by system ( with distance: one hour ) .(</a:t>
            </a:r>
            <a:r>
              <a:rPr lang="en-US" altLang="zh-TW" sz="1200" dirty="0">
                <a:sym typeface="Wingdings" pitchFamily="2" charset="2"/>
              </a:rPr>
              <a:t>Ask RD</a:t>
            </a:r>
            <a:r>
              <a:rPr lang="en-US" altLang="zh-TW" sz="1200" dirty="0"/>
              <a:t> Provide )</a:t>
            </a:r>
            <a:endParaRPr lang="zh-TW" altLang="en-US" sz="1200" dirty="0"/>
          </a:p>
          <a:p>
            <a:pPr marL="228600" indent="-228600">
              <a:buFont typeface="Arial" pitchFamily="34" charset="0"/>
              <a:buAutoNum type="arabicPeriod"/>
            </a:pPr>
            <a:endParaRPr lang="zh-TW" altLang="en-US" sz="1200" dirty="0"/>
          </a:p>
        </p:txBody>
      </p:sp>
      <p:sp>
        <p:nvSpPr>
          <p:cNvPr id="7" name="圓角矩形 6"/>
          <p:cNvSpPr/>
          <p:nvPr/>
        </p:nvSpPr>
        <p:spPr>
          <a:xfrm>
            <a:off x="77063" y="432374"/>
            <a:ext cx="79357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A3.2.1</a:t>
            </a:r>
            <a:endParaRPr lang="zh-TW" altLang="en-US" sz="1400" b="1" dirty="0">
              <a:solidFill>
                <a:schemeClr val="bg1"/>
              </a:solidFill>
            </a:endParaRPr>
          </a:p>
        </p:txBody>
      </p:sp>
      <p:cxnSp>
        <p:nvCxnSpPr>
          <p:cNvPr id="8" name="直線單箭頭接點 7"/>
          <p:cNvCxnSpPr>
            <a:endCxn id="7" idx="3"/>
          </p:cNvCxnSpPr>
          <p:nvPr/>
        </p:nvCxnSpPr>
        <p:spPr>
          <a:xfrm flipH="1">
            <a:off x="870637" y="610417"/>
            <a:ext cx="218919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8272118" y="966873"/>
            <a:ext cx="83365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A3.3.1</a:t>
            </a:r>
            <a:endParaRPr lang="zh-TW" altLang="en-US" sz="1400" b="1" dirty="0">
              <a:solidFill>
                <a:schemeClr val="bg1"/>
              </a:solidFill>
            </a:endParaRPr>
          </a:p>
        </p:txBody>
      </p:sp>
      <p:cxnSp>
        <p:nvCxnSpPr>
          <p:cNvPr id="10" name="直線單箭頭接點 9"/>
          <p:cNvCxnSpPr/>
          <p:nvPr/>
        </p:nvCxnSpPr>
        <p:spPr>
          <a:xfrm>
            <a:off x="7917546" y="1144916"/>
            <a:ext cx="35730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8240188" y="2030405"/>
            <a:ext cx="86558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A3.2.4</a:t>
            </a:r>
            <a:endParaRPr lang="zh-TW" altLang="en-US" sz="1400" b="1" dirty="0">
              <a:solidFill>
                <a:schemeClr val="bg1"/>
              </a:solidFill>
            </a:endParaRPr>
          </a:p>
        </p:txBody>
      </p:sp>
      <p:cxnSp>
        <p:nvCxnSpPr>
          <p:cNvPr id="13" name="直線單箭頭接點 12"/>
          <p:cNvCxnSpPr/>
          <p:nvPr/>
        </p:nvCxnSpPr>
        <p:spPr>
          <a:xfrm>
            <a:off x="7884368" y="2321170"/>
            <a:ext cx="35582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14" name="直線單箭頭接點 13"/>
          <p:cNvCxnSpPr/>
          <p:nvPr/>
        </p:nvCxnSpPr>
        <p:spPr>
          <a:xfrm>
            <a:off x="7888588" y="2132856"/>
            <a:ext cx="35582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8252589" y="439682"/>
            <a:ext cx="825885" cy="35608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solidFill>
                  <a:schemeClr val="tx1"/>
                </a:solidFill>
              </a:rPr>
              <a:t>Playback figure</a:t>
            </a:r>
            <a:endParaRPr lang="zh-TW" altLang="en-US" sz="1200" dirty="0">
              <a:solidFill>
                <a:schemeClr val="tx1"/>
              </a:solidFill>
            </a:endParaRPr>
          </a:p>
        </p:txBody>
      </p:sp>
      <p:cxnSp>
        <p:nvCxnSpPr>
          <p:cNvPr id="15" name="直線單箭頭接點 14"/>
          <p:cNvCxnSpPr/>
          <p:nvPr/>
        </p:nvCxnSpPr>
        <p:spPr>
          <a:xfrm>
            <a:off x="4211960" y="617725"/>
            <a:ext cx="4043363"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55892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A3.2.4 </a:t>
            </a:r>
            <a:r>
              <a:rPr lang="en-US" altLang="zh-TW" sz="2000" b="1" dirty="0"/>
              <a:t>Playback: </a:t>
            </a:r>
            <a:r>
              <a:rPr lang="en-US" altLang="zh-TW" sz="2000" b="1" dirty="0" smtClean="0"/>
              <a:t>Clip</a:t>
            </a:r>
            <a:endParaRPr lang="zh-TW" altLang="en-US" sz="2000" dirty="0"/>
          </a:p>
        </p:txBody>
      </p:sp>
      <p:pic>
        <p:nvPicPr>
          <p:cNvPr id="1229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450" y="406139"/>
            <a:ext cx="7197410" cy="4857972"/>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p:cNvSpPr txBox="1">
            <a:spLocks/>
          </p:cNvSpPr>
          <p:nvPr/>
        </p:nvSpPr>
        <p:spPr>
          <a:xfrm>
            <a:off x="0" y="5246651"/>
            <a:ext cx="9144000" cy="15845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Playback is a sign </a:t>
            </a:r>
            <a:r>
              <a:rPr lang="en-US" altLang="zh-TW" sz="1200" dirty="0"/>
              <a:t>which can not be tap.</a:t>
            </a:r>
          </a:p>
          <a:p>
            <a:pPr marL="228600" indent="-228600">
              <a:buFont typeface="Arial" pitchFamily="34" charset="0"/>
              <a:buAutoNum type="arabicPeriod"/>
            </a:pPr>
            <a:r>
              <a:rPr lang="en-US" altLang="zh-TW" sz="1200" dirty="0" smtClean="0"/>
              <a:t>Clip </a:t>
            </a:r>
            <a:r>
              <a:rPr lang="en-US" altLang="zh-TW" sz="1200" dirty="0"/>
              <a:t>Name is defined by RD</a:t>
            </a:r>
            <a:r>
              <a:rPr lang="en-US" altLang="zh-TW" sz="1200" dirty="0" smtClean="0"/>
              <a:t>.</a:t>
            </a:r>
          </a:p>
          <a:p>
            <a:pPr marL="228600" indent="-228600">
              <a:buFont typeface="Arial" pitchFamily="34" charset="0"/>
              <a:buAutoNum type="arabicPeriod"/>
            </a:pPr>
            <a:r>
              <a:rPr lang="en-US" altLang="zh-TW" sz="1200" dirty="0"/>
              <a:t>The clips are presented from new to old</a:t>
            </a:r>
            <a:r>
              <a:rPr lang="en-US" altLang="zh-TW" sz="1200" dirty="0" smtClean="0"/>
              <a:t>.</a:t>
            </a:r>
            <a:endParaRPr lang="zh-TW" altLang="en-US" sz="1200" dirty="0"/>
          </a:p>
        </p:txBody>
      </p:sp>
      <p:sp>
        <p:nvSpPr>
          <p:cNvPr id="6" name="圓角矩形 5"/>
          <p:cNvSpPr/>
          <p:nvPr/>
        </p:nvSpPr>
        <p:spPr>
          <a:xfrm>
            <a:off x="77063" y="432374"/>
            <a:ext cx="79357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A3.2.3</a:t>
            </a:r>
            <a:endParaRPr lang="zh-TW" altLang="en-US" sz="1400" b="1" dirty="0">
              <a:solidFill>
                <a:schemeClr val="bg1"/>
              </a:solidFill>
            </a:endParaRPr>
          </a:p>
        </p:txBody>
      </p:sp>
      <p:cxnSp>
        <p:nvCxnSpPr>
          <p:cNvPr id="7" name="直線單箭頭接點 6"/>
          <p:cNvCxnSpPr>
            <a:endCxn id="6" idx="3"/>
          </p:cNvCxnSpPr>
          <p:nvPr/>
        </p:nvCxnSpPr>
        <p:spPr>
          <a:xfrm flipH="1">
            <a:off x="870637" y="610417"/>
            <a:ext cx="218919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8272117" y="966873"/>
            <a:ext cx="764379"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A3.3.1</a:t>
            </a:r>
            <a:endParaRPr lang="zh-TW" altLang="en-US" sz="1400" b="1" dirty="0">
              <a:solidFill>
                <a:schemeClr val="bg1"/>
              </a:solidFill>
            </a:endParaRPr>
          </a:p>
        </p:txBody>
      </p:sp>
      <p:cxnSp>
        <p:nvCxnSpPr>
          <p:cNvPr id="9" name="直線單箭頭接點 8"/>
          <p:cNvCxnSpPr/>
          <p:nvPr/>
        </p:nvCxnSpPr>
        <p:spPr>
          <a:xfrm>
            <a:off x="7917546" y="1144916"/>
            <a:ext cx="35730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77063" y="984682"/>
            <a:ext cx="79357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A3.4.1</a:t>
            </a:r>
            <a:endParaRPr lang="zh-TW" altLang="en-US" sz="1400" b="1" dirty="0">
              <a:solidFill>
                <a:schemeClr val="bg1"/>
              </a:solidFill>
            </a:endParaRPr>
          </a:p>
        </p:txBody>
      </p:sp>
      <p:cxnSp>
        <p:nvCxnSpPr>
          <p:cNvPr id="11" name="直線單箭頭接點 10"/>
          <p:cNvCxnSpPr>
            <a:endCxn id="10" idx="3"/>
          </p:cNvCxnSpPr>
          <p:nvPr/>
        </p:nvCxnSpPr>
        <p:spPr>
          <a:xfrm flipH="1">
            <a:off x="870637" y="1144920"/>
            <a:ext cx="2837269" cy="17809"/>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8280508" y="2078657"/>
            <a:ext cx="755989"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A3.2.5</a:t>
            </a:r>
            <a:endParaRPr lang="zh-TW" altLang="en-US" sz="1400" b="1" dirty="0">
              <a:solidFill>
                <a:schemeClr val="bg1"/>
              </a:solidFill>
            </a:endParaRPr>
          </a:p>
        </p:txBody>
      </p:sp>
      <p:cxnSp>
        <p:nvCxnSpPr>
          <p:cNvPr id="14" name="直線單箭頭接點 13"/>
          <p:cNvCxnSpPr/>
          <p:nvPr/>
        </p:nvCxnSpPr>
        <p:spPr>
          <a:xfrm>
            <a:off x="7925935" y="2170837"/>
            <a:ext cx="35730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15" name="直線單箭頭接點 14"/>
          <p:cNvCxnSpPr/>
          <p:nvPr/>
        </p:nvCxnSpPr>
        <p:spPr>
          <a:xfrm>
            <a:off x="7931401" y="2323237"/>
            <a:ext cx="35730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6" name="圓角矩形 15"/>
          <p:cNvSpPr/>
          <p:nvPr/>
        </p:nvSpPr>
        <p:spPr>
          <a:xfrm>
            <a:off x="8252589" y="439682"/>
            <a:ext cx="825885" cy="35608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solidFill>
                  <a:schemeClr val="tx1"/>
                </a:solidFill>
              </a:rPr>
              <a:t>Playback figure</a:t>
            </a:r>
            <a:endParaRPr lang="zh-TW" altLang="en-US" sz="1200" dirty="0">
              <a:solidFill>
                <a:schemeClr val="tx1"/>
              </a:solidFill>
            </a:endParaRPr>
          </a:p>
        </p:txBody>
      </p:sp>
      <p:cxnSp>
        <p:nvCxnSpPr>
          <p:cNvPr id="17" name="直線單箭頭接點 16"/>
          <p:cNvCxnSpPr/>
          <p:nvPr/>
        </p:nvCxnSpPr>
        <p:spPr>
          <a:xfrm>
            <a:off x="4211960" y="617725"/>
            <a:ext cx="4043363"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8" name="圓角矩形 17"/>
          <p:cNvSpPr/>
          <p:nvPr/>
        </p:nvSpPr>
        <p:spPr>
          <a:xfrm>
            <a:off x="60907" y="1772816"/>
            <a:ext cx="825885" cy="54362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solidFill>
                  <a:schemeClr val="tx1"/>
                </a:solidFill>
              </a:rPr>
              <a:t>Clip’s snapshot</a:t>
            </a:r>
            <a:endParaRPr lang="zh-TW" altLang="en-US" sz="1200" dirty="0">
              <a:solidFill>
                <a:schemeClr val="tx1"/>
              </a:solidFill>
            </a:endParaRPr>
          </a:p>
        </p:txBody>
      </p:sp>
      <p:cxnSp>
        <p:nvCxnSpPr>
          <p:cNvPr id="19" name="直線單箭頭接點 18"/>
          <p:cNvCxnSpPr>
            <a:stCxn id="18" idx="3"/>
          </p:cNvCxnSpPr>
          <p:nvPr/>
        </p:nvCxnSpPr>
        <p:spPr>
          <a:xfrm>
            <a:off x="886792" y="2044630"/>
            <a:ext cx="2173042"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558924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Autofit/>
          </a:bodyPr>
          <a:lstStyle/>
          <a:p>
            <a:r>
              <a:rPr lang="en-US" altLang="zh-TW" sz="2000" b="1" dirty="0" smtClean="0"/>
              <a:t>A3.2.5 </a:t>
            </a:r>
            <a:r>
              <a:rPr lang="en-US" altLang="zh-TW" sz="2000" b="1" dirty="0"/>
              <a:t>Playback: </a:t>
            </a:r>
            <a:r>
              <a:rPr lang="en-US" altLang="zh-TW" sz="2000" b="1" dirty="0" smtClean="0"/>
              <a:t>Player</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a:t>Playback is a sign which can not be tap.</a:t>
            </a:r>
          </a:p>
          <a:p>
            <a:pPr marL="228600" indent="-228600">
              <a:buAutoNum type="arabicPeriod"/>
            </a:pPr>
            <a:r>
              <a:rPr lang="en-US" altLang="zh-TW" sz="1200" dirty="0" smtClean="0"/>
              <a:t>If </a:t>
            </a:r>
            <a:r>
              <a:rPr lang="en-US" altLang="zh-TW" sz="1200" dirty="0"/>
              <a:t>recording type </a:t>
            </a:r>
            <a:r>
              <a:rPr lang="en-US" altLang="zh-TW" sz="1200" dirty="0" smtClean="0"/>
              <a:t>unsupported toolbar</a:t>
            </a:r>
            <a:r>
              <a:rPr lang="en-US" altLang="zh-TW" sz="1200" dirty="0"/>
              <a:t>, please skip the description about tool bar. </a:t>
            </a:r>
            <a:endParaRPr lang="en-US" altLang="zh-TW" sz="1200" dirty="0" smtClean="0"/>
          </a:p>
          <a:p>
            <a:pPr marL="228600" indent="-228600">
              <a:buAutoNum type="arabicPeriod"/>
            </a:pPr>
            <a:r>
              <a:rPr lang="en-US" altLang="zh-TW" sz="1200" dirty="0" smtClean="0"/>
              <a:t>The tool bar is set up under the video </a:t>
            </a:r>
            <a:r>
              <a:rPr lang="en-US" altLang="zh-TW" sz="1200" dirty="0"/>
              <a:t>view </a:t>
            </a:r>
            <a:r>
              <a:rPr lang="en-US" altLang="zh-TW" sz="1200" dirty="0" smtClean="0"/>
              <a:t>independently ( by RD Eric )</a:t>
            </a:r>
          </a:p>
          <a:p>
            <a:pPr marL="228600" indent="-228600">
              <a:buFont typeface="Arial" pitchFamily="34" charset="0"/>
              <a:buAutoNum type="arabicPeriod"/>
            </a:pPr>
            <a:r>
              <a:rPr lang="en-US" altLang="zh-TW" sz="1200" dirty="0"/>
              <a:t>The tool bar </a:t>
            </a:r>
            <a:r>
              <a:rPr lang="en-US" altLang="zh-TW" sz="1200" dirty="0" smtClean="0"/>
              <a:t>and the function of full screen are defined </a:t>
            </a:r>
            <a:r>
              <a:rPr lang="en-US" altLang="zh-TW" sz="1200" dirty="0"/>
              <a:t>by </a:t>
            </a:r>
            <a:r>
              <a:rPr lang="en-US" altLang="zh-TW" sz="1200" dirty="0" err="1"/>
              <a:t>iOS</a:t>
            </a:r>
            <a:r>
              <a:rPr lang="en-US" altLang="zh-TW" sz="1200" dirty="0" smtClean="0"/>
              <a:t>.</a:t>
            </a:r>
            <a:r>
              <a:rPr lang="en-US" altLang="zh-TW" sz="1200" dirty="0"/>
              <a:t> ( by RD Eric </a:t>
            </a:r>
            <a:r>
              <a:rPr lang="en-US" altLang="zh-TW" sz="1200" dirty="0" smtClean="0"/>
              <a:t>)</a:t>
            </a:r>
            <a:endParaRPr lang="en-US" altLang="zh-TW" sz="1200" dirty="0"/>
          </a:p>
        </p:txBody>
      </p:sp>
      <p:pic>
        <p:nvPicPr>
          <p:cNvPr id="13314"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901" y="405309"/>
            <a:ext cx="7199884" cy="4859641"/>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 5"/>
          <p:cNvSpPr/>
          <p:nvPr/>
        </p:nvSpPr>
        <p:spPr>
          <a:xfrm>
            <a:off x="77063" y="432374"/>
            <a:ext cx="79357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A3.2.4</a:t>
            </a:r>
            <a:endParaRPr lang="zh-TW" altLang="en-US" sz="1400" b="1" dirty="0">
              <a:solidFill>
                <a:schemeClr val="bg1"/>
              </a:solidFill>
            </a:endParaRPr>
          </a:p>
        </p:txBody>
      </p:sp>
      <p:cxnSp>
        <p:nvCxnSpPr>
          <p:cNvPr id="7" name="直線單箭頭接點 6"/>
          <p:cNvCxnSpPr>
            <a:endCxn id="6" idx="3"/>
          </p:cNvCxnSpPr>
          <p:nvPr/>
        </p:nvCxnSpPr>
        <p:spPr>
          <a:xfrm flipH="1">
            <a:off x="870637" y="610417"/>
            <a:ext cx="218919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8252589" y="439682"/>
            <a:ext cx="825885" cy="356086"/>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solidFill>
                  <a:schemeClr val="tx1"/>
                </a:solidFill>
              </a:rPr>
              <a:t>Playback figure</a:t>
            </a:r>
            <a:endParaRPr lang="zh-TW" altLang="en-US" sz="1200" dirty="0">
              <a:solidFill>
                <a:schemeClr val="tx1"/>
              </a:solidFill>
            </a:endParaRPr>
          </a:p>
        </p:txBody>
      </p:sp>
      <p:cxnSp>
        <p:nvCxnSpPr>
          <p:cNvPr id="9" name="直線單箭頭接點 8"/>
          <p:cNvCxnSpPr/>
          <p:nvPr/>
        </p:nvCxnSpPr>
        <p:spPr>
          <a:xfrm>
            <a:off x="4211960" y="617725"/>
            <a:ext cx="4043363"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558924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A3.2.6 </a:t>
            </a:r>
            <a:r>
              <a:rPr lang="en-US" altLang="zh-TW" sz="2000" b="1" dirty="0"/>
              <a:t>Playback: </a:t>
            </a:r>
            <a:r>
              <a:rPr lang="en-US" altLang="zh-TW" sz="2000" b="1" dirty="0" smtClean="0"/>
              <a:t>Data number definition</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If </a:t>
            </a:r>
            <a:r>
              <a:rPr lang="en-US" altLang="zh-TW" sz="1200" dirty="0"/>
              <a:t>the number of data in </a:t>
            </a:r>
            <a:r>
              <a:rPr lang="en-US" altLang="zh-TW" sz="1200" dirty="0" smtClean="0"/>
              <a:t>A3.2 </a:t>
            </a:r>
            <a:r>
              <a:rPr lang="en-US" altLang="zh-TW" sz="1200" dirty="0"/>
              <a:t>is more than 100  (not included), </a:t>
            </a:r>
            <a:r>
              <a:rPr lang="en-US" altLang="zh-TW" sz="1200" dirty="0" smtClean="0"/>
              <a:t>show </a:t>
            </a:r>
            <a:r>
              <a:rPr lang="en-US" altLang="zh-TW" sz="1200" dirty="0"/>
              <a:t>the </a:t>
            </a:r>
            <a:r>
              <a:rPr lang="en-US" altLang="zh-TW" sz="1200" dirty="0" smtClean="0"/>
              <a:t>101st </a:t>
            </a:r>
            <a:r>
              <a:rPr lang="en-US" altLang="zh-TW" sz="1200" dirty="0"/>
              <a:t>item under the 100th item of </a:t>
            </a:r>
            <a:r>
              <a:rPr lang="en-US" altLang="zh-TW" sz="1200" dirty="0" smtClean="0"/>
              <a:t>data automatically.</a:t>
            </a:r>
          </a:p>
          <a:p>
            <a:pPr marL="228600" indent="-228600">
              <a:buFont typeface="Arial" pitchFamily="34" charset="0"/>
              <a:buAutoNum type="arabicPeriod"/>
            </a:pPr>
            <a:r>
              <a:rPr lang="en-US" altLang="zh-TW" sz="1200" dirty="0" smtClean="0"/>
              <a:t>The Date items </a:t>
            </a:r>
            <a:r>
              <a:rPr lang="en-US" altLang="zh-TW" sz="1200" dirty="0"/>
              <a:t>are presented from new to old</a:t>
            </a:r>
            <a:r>
              <a:rPr lang="en-US" altLang="zh-TW" sz="1200" dirty="0" smtClean="0"/>
              <a:t>.</a:t>
            </a:r>
            <a:endParaRPr lang="zh-TW" altLang="en-US" sz="1200" dirty="0"/>
          </a:p>
        </p:txBody>
      </p:sp>
      <p:pic>
        <p:nvPicPr>
          <p:cNvPr id="1433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965" y="406141"/>
            <a:ext cx="7199761" cy="485955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971235" y="4797155"/>
            <a:ext cx="4998995" cy="343661"/>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6" name="矩形 5"/>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
        <p:nvSpPr>
          <p:cNvPr id="4" name="矩形 3"/>
          <p:cNvSpPr/>
          <p:nvPr/>
        </p:nvSpPr>
        <p:spPr>
          <a:xfrm>
            <a:off x="3063995" y="4883069"/>
            <a:ext cx="576064" cy="171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3037482" y="4838099"/>
            <a:ext cx="571118" cy="276999"/>
          </a:xfrm>
          <a:prstGeom prst="rect">
            <a:avLst/>
          </a:prstGeom>
          <a:noFill/>
        </p:spPr>
        <p:txBody>
          <a:bodyPr wrap="none" rtlCol="0">
            <a:spAutoFit/>
          </a:bodyPr>
          <a:lstStyle/>
          <a:p>
            <a:r>
              <a:rPr lang="en-US" altLang="zh-TW" sz="1200" dirty="0" smtClean="0"/>
              <a:t>[Date]</a:t>
            </a:r>
            <a:endParaRPr lang="zh-TW" altLang="en-US" sz="1200" dirty="0"/>
          </a:p>
        </p:txBody>
      </p:sp>
      <p:cxnSp>
        <p:nvCxnSpPr>
          <p:cNvPr id="10" name="直線單箭頭接點 9"/>
          <p:cNvCxnSpPr/>
          <p:nvPr/>
        </p:nvCxnSpPr>
        <p:spPr>
          <a:xfrm>
            <a:off x="7380312" y="4968984"/>
            <a:ext cx="72008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2" name="文字方塊 11"/>
          <p:cNvSpPr txBox="1"/>
          <p:nvPr/>
        </p:nvSpPr>
        <p:spPr>
          <a:xfrm>
            <a:off x="8010968" y="4838099"/>
            <a:ext cx="1217128" cy="276999"/>
          </a:xfrm>
          <a:prstGeom prst="rect">
            <a:avLst/>
          </a:prstGeom>
          <a:noFill/>
        </p:spPr>
        <p:txBody>
          <a:bodyPr wrap="none" rtlCol="0">
            <a:spAutoFit/>
          </a:bodyPr>
          <a:lstStyle/>
          <a:p>
            <a:r>
              <a:rPr lang="en-US" altLang="zh-TW" sz="1200" dirty="0" smtClean="0"/>
              <a:t>The 100</a:t>
            </a:r>
            <a:r>
              <a:rPr lang="en-US" altLang="zh-TW" sz="1200" baseline="30000" dirty="0"/>
              <a:t> </a:t>
            </a:r>
            <a:r>
              <a:rPr lang="en-US" altLang="zh-TW" sz="1200" dirty="0" err="1" smtClean="0"/>
              <a:t>th</a:t>
            </a:r>
            <a:r>
              <a:rPr lang="en-US" altLang="zh-TW" sz="1200" dirty="0" smtClean="0"/>
              <a:t> Date</a:t>
            </a:r>
            <a:endParaRPr lang="zh-TW" altLang="en-US" sz="1200" dirty="0"/>
          </a:p>
        </p:txBody>
      </p:sp>
    </p:spTree>
    <p:extLst>
      <p:ext uri="{BB962C8B-B14F-4D97-AF65-F5344CB8AC3E}">
        <p14:creationId xmlns:p14="http://schemas.microsoft.com/office/powerpoint/2010/main" val="345589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A3.2.7 </a:t>
            </a:r>
            <a:r>
              <a:rPr lang="en-US" altLang="zh-TW" sz="2000" b="1" dirty="0"/>
              <a:t>Playback: Data number definition</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The 101 </a:t>
            </a:r>
            <a:r>
              <a:rPr lang="en-US" altLang="zh-TW" sz="1200" dirty="0" err="1" smtClean="0"/>
              <a:t>st</a:t>
            </a:r>
            <a:r>
              <a:rPr lang="en-US" altLang="zh-TW" sz="1200" dirty="0" smtClean="0"/>
              <a:t> item is presented in the top of list .</a:t>
            </a:r>
          </a:p>
          <a:p>
            <a:pPr marL="228600" indent="-228600">
              <a:buAutoNum type="arabicPeriod"/>
            </a:pPr>
            <a:r>
              <a:rPr lang="en-US" altLang="zh-TW" sz="1200" dirty="0" smtClean="0"/>
              <a:t>The 101 </a:t>
            </a:r>
            <a:r>
              <a:rPr lang="en-US" altLang="zh-TW" sz="1200" dirty="0" err="1" smtClean="0"/>
              <a:t>st</a:t>
            </a:r>
            <a:r>
              <a:rPr lang="en-US" altLang="zh-TW" sz="1200" dirty="0" smtClean="0"/>
              <a:t> item is still under the 100  </a:t>
            </a:r>
            <a:r>
              <a:rPr lang="en-US" altLang="zh-TW" sz="1200" dirty="0" err="1" smtClean="0"/>
              <a:t>th</a:t>
            </a:r>
            <a:r>
              <a:rPr lang="en-US" altLang="zh-TW" sz="1200" dirty="0" smtClean="0"/>
              <a:t> item.</a:t>
            </a:r>
          </a:p>
          <a:p>
            <a:pPr marL="228600" indent="-228600">
              <a:buAutoNum type="arabicPeriod"/>
            </a:pPr>
            <a:r>
              <a:rPr lang="en-US" altLang="zh-TW" sz="1200" dirty="0" smtClean="0"/>
              <a:t>User could slide up to view the item before 101 </a:t>
            </a:r>
            <a:r>
              <a:rPr lang="en-US" altLang="zh-TW" sz="1200" dirty="0" err="1" smtClean="0"/>
              <a:t>st</a:t>
            </a:r>
            <a:r>
              <a:rPr lang="en-US" altLang="zh-TW" sz="1200" dirty="0" smtClean="0"/>
              <a:t> .</a:t>
            </a:r>
          </a:p>
          <a:p>
            <a:pPr marL="228600" indent="-228600">
              <a:buFont typeface="Arial" pitchFamily="34" charset="0"/>
              <a:buAutoNum type="arabicPeriod"/>
            </a:pPr>
            <a:r>
              <a:rPr lang="en-US" altLang="zh-TW" sz="1200" dirty="0" smtClean="0"/>
              <a:t>The </a:t>
            </a:r>
            <a:r>
              <a:rPr lang="en-US" altLang="zh-TW" sz="1200" dirty="0"/>
              <a:t>Date items are presented from new to old.</a:t>
            </a:r>
            <a:endParaRPr lang="zh-TW" altLang="en-US" sz="1200" dirty="0"/>
          </a:p>
        </p:txBody>
      </p:sp>
      <p:pic>
        <p:nvPicPr>
          <p:cNvPr id="1536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79" y="397823"/>
            <a:ext cx="7199745" cy="485954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962853" y="836716"/>
            <a:ext cx="4998995" cy="343661"/>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6" name="矩形 5"/>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cxnSp>
        <p:nvCxnSpPr>
          <p:cNvPr id="7" name="直線單箭頭接點 6"/>
          <p:cNvCxnSpPr/>
          <p:nvPr/>
        </p:nvCxnSpPr>
        <p:spPr>
          <a:xfrm>
            <a:off x="7398889" y="1000931"/>
            <a:ext cx="72008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 name="文字方塊 7"/>
          <p:cNvSpPr txBox="1"/>
          <p:nvPr/>
        </p:nvSpPr>
        <p:spPr>
          <a:xfrm>
            <a:off x="8029545" y="870046"/>
            <a:ext cx="1149674" cy="276999"/>
          </a:xfrm>
          <a:prstGeom prst="rect">
            <a:avLst/>
          </a:prstGeom>
          <a:noFill/>
        </p:spPr>
        <p:txBody>
          <a:bodyPr wrap="none" rtlCol="0">
            <a:spAutoFit/>
          </a:bodyPr>
          <a:lstStyle/>
          <a:p>
            <a:r>
              <a:rPr lang="en-US" altLang="zh-TW" sz="1200" dirty="0" smtClean="0"/>
              <a:t>The 101</a:t>
            </a:r>
            <a:r>
              <a:rPr lang="en-US" altLang="zh-TW" sz="1200" baseline="30000" dirty="0" smtClean="0"/>
              <a:t> </a:t>
            </a:r>
            <a:r>
              <a:rPr lang="en-US" altLang="zh-TW" sz="1200" dirty="0" err="1" smtClean="0"/>
              <a:t>st</a:t>
            </a:r>
            <a:r>
              <a:rPr lang="en-US" altLang="zh-TW" sz="1200" dirty="0" smtClean="0"/>
              <a:t> Date</a:t>
            </a:r>
            <a:endParaRPr lang="zh-TW" altLang="en-US" sz="1200" dirty="0"/>
          </a:p>
        </p:txBody>
      </p:sp>
    </p:spTree>
    <p:extLst>
      <p:ext uri="{BB962C8B-B14F-4D97-AF65-F5344CB8AC3E}">
        <p14:creationId xmlns:p14="http://schemas.microsoft.com/office/powerpoint/2010/main" val="34558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a:t>0.3 Emergency site information popup</a:t>
            </a:r>
            <a:endParaRPr lang="zh-TW" altLang="en-US" sz="2000" b="1"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6" y="414048"/>
            <a:ext cx="7197410" cy="4857972"/>
          </a:xfrm>
          <a:prstGeom prst="rect">
            <a:avLst/>
          </a:prstGeom>
          <a:noFill/>
          <a:extLst>
            <a:ext uri="{909E8E84-426E-40DD-AFC4-6F175D3DCCD1}">
              <a14:hiddenFill xmlns:a14="http://schemas.microsoft.com/office/drawing/2010/main">
                <a:solidFill>
                  <a:srgbClr val="FFFFFF"/>
                </a:solidFill>
              </a14:hiddenFill>
            </a:ext>
          </a:extLst>
        </p:spPr>
      </p:pic>
      <p:sp>
        <p:nvSpPr>
          <p:cNvPr id="6"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a:t>Emergency site information </a:t>
            </a:r>
            <a:r>
              <a:rPr lang="en-US" altLang="zh-TW" sz="1200" dirty="0" smtClean="0"/>
              <a:t>popup.</a:t>
            </a:r>
            <a:endParaRPr lang="en-US" altLang="zh-TW" sz="1200" dirty="0"/>
          </a:p>
          <a:p>
            <a:pPr marL="228600" indent="-228600">
              <a:buFont typeface="Arial" pitchFamily="34" charset="0"/>
              <a:buAutoNum type="arabicPeriod"/>
            </a:pPr>
            <a:r>
              <a:rPr lang="en-US" altLang="zh-TW" sz="1200" dirty="0"/>
              <a:t>Tap OK to close popup, back to sign in page with already inputted E-mail and password.   </a:t>
            </a:r>
          </a:p>
        </p:txBody>
      </p:sp>
    </p:spTree>
    <p:extLst>
      <p:ext uri="{BB962C8B-B14F-4D97-AF65-F5344CB8AC3E}">
        <p14:creationId xmlns:p14="http://schemas.microsoft.com/office/powerpoint/2010/main" val="15639835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A3.3.1 </a:t>
            </a:r>
            <a:r>
              <a:rPr lang="en-US" altLang="zh-TW" sz="2000" b="1" dirty="0"/>
              <a:t>Playback: Settings</a:t>
            </a:r>
            <a:endParaRPr lang="zh-TW" altLang="en-US" sz="2000" dirty="0"/>
          </a:p>
        </p:txBody>
      </p:sp>
      <p:sp>
        <p:nvSpPr>
          <p:cNvPr id="3" name="內容版面配置區 2"/>
          <p:cNvSpPr>
            <a:spLocks noGrp="1"/>
          </p:cNvSpPr>
          <p:nvPr>
            <p:ph idx="1"/>
          </p:nvPr>
        </p:nvSpPr>
        <p:spPr>
          <a:xfrm>
            <a:off x="0" y="5273498"/>
            <a:ext cx="4567568" cy="1584502"/>
          </a:xfrm>
        </p:spPr>
        <p:txBody>
          <a:bodyPr>
            <a:normAutofit lnSpcReduction="10000"/>
          </a:bodyPr>
          <a:lstStyle/>
          <a:p>
            <a:pPr marL="228600" indent="-228600">
              <a:buAutoNum type="arabicPeriod"/>
            </a:pPr>
            <a:r>
              <a:rPr lang="en-US" altLang="zh-TW" sz="1200" dirty="0" smtClean="0"/>
              <a:t>Text </a:t>
            </a:r>
            <a:r>
              <a:rPr lang="en-US" altLang="zh-TW" sz="1200" dirty="0"/>
              <a:t>content default: </a:t>
            </a:r>
            <a:r>
              <a:rPr lang="en-US" altLang="zh-TW" sz="1200" dirty="0" smtClean="0"/>
              <a:t>hide.</a:t>
            </a:r>
          </a:p>
          <a:p>
            <a:pPr marL="228600" indent="-228600">
              <a:buAutoNum type="arabicPeriod"/>
            </a:pPr>
            <a:r>
              <a:rPr lang="en-US" altLang="zh-TW" sz="1200" dirty="0" smtClean="0"/>
              <a:t>Some device cannot format SD card when recording is enable, if the case happen, disable  SD card format button and show the [Text].</a:t>
            </a:r>
          </a:p>
          <a:p>
            <a:pPr marL="228600" indent="-228600">
              <a:buAutoNum type="arabicPeriod"/>
            </a:pPr>
            <a:r>
              <a:rPr lang="en-US" altLang="zh-TW" sz="1200" dirty="0" smtClean="0"/>
              <a:t>After tapping “settings” button in the last page, the settings area is expanded and original </a:t>
            </a:r>
            <a:r>
              <a:rPr lang="en-US" altLang="zh-TW" sz="1200" dirty="0"/>
              <a:t>a</a:t>
            </a:r>
            <a:r>
              <a:rPr lang="en-US" altLang="zh-TW" sz="1200" dirty="0" smtClean="0"/>
              <a:t>rea is pushed down. </a:t>
            </a:r>
          </a:p>
          <a:p>
            <a:pPr marL="228600" indent="-228600">
              <a:buFont typeface="Arial" pitchFamily="34" charset="0"/>
              <a:buAutoNum type="arabicPeriod"/>
            </a:pPr>
            <a:r>
              <a:rPr lang="en-US" altLang="zh-TW" sz="1200" dirty="0" smtClean="0"/>
              <a:t>Tap “settings” button again in this page, </a:t>
            </a:r>
            <a:r>
              <a:rPr lang="en-US" altLang="zh-TW" sz="1200" dirty="0"/>
              <a:t>the settings area is </a:t>
            </a:r>
            <a:r>
              <a:rPr lang="en-US" altLang="zh-TW" sz="1200" dirty="0" smtClean="0"/>
              <a:t>shortened and closed </a:t>
            </a:r>
            <a:r>
              <a:rPr lang="en-US" altLang="zh-TW" sz="1200" dirty="0"/>
              <a:t>and original area is </a:t>
            </a:r>
            <a:r>
              <a:rPr lang="en-US" altLang="zh-TW" sz="1200" dirty="0" smtClean="0"/>
              <a:t>collapsed.</a:t>
            </a:r>
          </a:p>
        </p:txBody>
      </p:sp>
      <p:pic>
        <p:nvPicPr>
          <p:cNvPr id="1741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4" y="406144"/>
            <a:ext cx="7197410" cy="4857971"/>
          </a:xfrm>
          <a:prstGeom prst="rect">
            <a:avLst/>
          </a:prstGeom>
          <a:noFill/>
          <a:extLst>
            <a:ext uri="{909E8E84-426E-40DD-AFC4-6F175D3DCCD1}">
              <a14:hiddenFill xmlns:a14="http://schemas.microsoft.com/office/drawing/2010/main">
                <a:solidFill>
                  <a:srgbClr val="FFFFFF"/>
                </a:solidFill>
              </a14:hiddenFill>
            </a:ext>
          </a:extLst>
        </p:spPr>
      </p:pic>
      <p:sp>
        <p:nvSpPr>
          <p:cNvPr id="10" name="圓角矩形 9"/>
          <p:cNvSpPr/>
          <p:nvPr/>
        </p:nvSpPr>
        <p:spPr>
          <a:xfrm>
            <a:off x="8356660" y="2204864"/>
            <a:ext cx="747412"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A3.3.2</a:t>
            </a:r>
            <a:endParaRPr lang="zh-TW" altLang="en-US" sz="1400" b="1" dirty="0">
              <a:solidFill>
                <a:schemeClr val="bg1"/>
              </a:solidFill>
            </a:endParaRPr>
          </a:p>
        </p:txBody>
      </p:sp>
      <p:sp>
        <p:nvSpPr>
          <p:cNvPr id="4" name="文字方塊 3"/>
          <p:cNvSpPr txBox="1"/>
          <p:nvPr/>
        </p:nvSpPr>
        <p:spPr>
          <a:xfrm>
            <a:off x="0" y="3063"/>
            <a:ext cx="2141612" cy="276999"/>
          </a:xfrm>
          <a:prstGeom prst="rect">
            <a:avLst/>
          </a:prstGeom>
          <a:solidFill>
            <a:srgbClr val="FFC000"/>
          </a:solidFill>
        </p:spPr>
        <p:txBody>
          <a:bodyPr wrap="none" rtlCol="0">
            <a:spAutoFit/>
          </a:bodyPr>
          <a:lstStyle/>
          <a:p>
            <a:r>
              <a:rPr lang="en-US" altLang="zh-TW" sz="1200" b="1" dirty="0" smtClean="0"/>
              <a:t>This is an example from A3.2.1</a:t>
            </a:r>
            <a:endParaRPr lang="zh-TW" altLang="en-US" sz="1200" b="1" dirty="0"/>
          </a:p>
        </p:txBody>
      </p:sp>
      <p:sp>
        <p:nvSpPr>
          <p:cNvPr id="5" name="向下箭號 4"/>
          <p:cNvSpPr/>
          <p:nvPr/>
        </p:nvSpPr>
        <p:spPr>
          <a:xfrm>
            <a:off x="8184312" y="3545306"/>
            <a:ext cx="147711" cy="103582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向下箭號 14"/>
          <p:cNvSpPr/>
          <p:nvPr/>
        </p:nvSpPr>
        <p:spPr>
          <a:xfrm>
            <a:off x="8189651" y="933077"/>
            <a:ext cx="142372" cy="2477783"/>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2968822" y="933073"/>
            <a:ext cx="5001202" cy="2477784"/>
          </a:xfrm>
          <a:prstGeom prst="rect">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a:off x="7780598" y="2390815"/>
            <a:ext cx="57606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6" name="文字方塊 15"/>
          <p:cNvSpPr txBox="1"/>
          <p:nvPr/>
        </p:nvSpPr>
        <p:spPr>
          <a:xfrm>
            <a:off x="8243013" y="865744"/>
            <a:ext cx="950132" cy="830997"/>
          </a:xfrm>
          <a:prstGeom prst="rect">
            <a:avLst/>
          </a:prstGeom>
          <a:noFill/>
        </p:spPr>
        <p:txBody>
          <a:bodyPr wrap="none" rtlCol="0">
            <a:spAutoFit/>
          </a:bodyPr>
          <a:lstStyle/>
          <a:p>
            <a:r>
              <a:rPr lang="en-US" altLang="zh-TW" sz="1200" b="1" dirty="0" smtClean="0"/>
              <a:t>Settings</a:t>
            </a:r>
            <a:br>
              <a:rPr lang="en-US" altLang="zh-TW" sz="1200" b="1" dirty="0" smtClean="0"/>
            </a:br>
            <a:r>
              <a:rPr lang="en-US" altLang="zh-TW" sz="1200" b="1" dirty="0" smtClean="0"/>
              <a:t>Area is</a:t>
            </a:r>
          </a:p>
          <a:p>
            <a:r>
              <a:rPr lang="en-US" altLang="zh-TW" sz="1200" b="1" dirty="0" smtClean="0"/>
              <a:t>Expanded</a:t>
            </a:r>
          </a:p>
          <a:p>
            <a:r>
              <a:rPr lang="en-US" altLang="zh-TW" sz="1200" b="1" dirty="0" smtClean="0"/>
              <a:t>&amp; Collapsed</a:t>
            </a:r>
            <a:endParaRPr lang="zh-TW" altLang="en-US" sz="1200" b="1" dirty="0"/>
          </a:p>
        </p:txBody>
      </p:sp>
      <p:sp>
        <p:nvSpPr>
          <p:cNvPr id="19" name="文字方塊 18"/>
          <p:cNvSpPr txBox="1"/>
          <p:nvPr/>
        </p:nvSpPr>
        <p:spPr>
          <a:xfrm>
            <a:off x="8244547" y="3515522"/>
            <a:ext cx="726481" cy="830997"/>
          </a:xfrm>
          <a:prstGeom prst="rect">
            <a:avLst/>
          </a:prstGeom>
          <a:noFill/>
        </p:spPr>
        <p:txBody>
          <a:bodyPr wrap="none" rtlCol="0">
            <a:spAutoFit/>
          </a:bodyPr>
          <a:lstStyle/>
          <a:p>
            <a:r>
              <a:rPr lang="en-US" altLang="zh-TW" sz="1200" b="1" dirty="0" smtClean="0"/>
              <a:t>Original </a:t>
            </a:r>
          </a:p>
          <a:p>
            <a:r>
              <a:rPr lang="en-US" altLang="zh-TW" sz="1200" b="1" dirty="0" smtClean="0"/>
              <a:t>Area is</a:t>
            </a:r>
          </a:p>
          <a:p>
            <a:r>
              <a:rPr lang="en-US" altLang="zh-TW" sz="1200" b="1" dirty="0" smtClean="0"/>
              <a:t>Pushed</a:t>
            </a:r>
          </a:p>
          <a:p>
            <a:r>
              <a:rPr lang="en-US" altLang="zh-TW" sz="1200" b="1" dirty="0" smtClean="0"/>
              <a:t>down</a:t>
            </a:r>
            <a:endParaRPr lang="zh-TW" altLang="en-US" sz="1200" b="1" dirty="0"/>
          </a:p>
        </p:txBody>
      </p:sp>
      <p:sp>
        <p:nvSpPr>
          <p:cNvPr id="13" name="圓角矩形 12"/>
          <p:cNvSpPr/>
          <p:nvPr/>
        </p:nvSpPr>
        <p:spPr>
          <a:xfrm>
            <a:off x="8356660" y="2665378"/>
            <a:ext cx="7518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A3.3.3</a:t>
            </a:r>
            <a:endParaRPr lang="zh-TW" altLang="en-US" sz="1400" b="1" dirty="0">
              <a:solidFill>
                <a:schemeClr val="bg1"/>
              </a:solidFill>
            </a:endParaRPr>
          </a:p>
        </p:txBody>
      </p:sp>
      <p:cxnSp>
        <p:nvCxnSpPr>
          <p:cNvPr id="14" name="直線單箭頭接點 13"/>
          <p:cNvCxnSpPr/>
          <p:nvPr/>
        </p:nvCxnSpPr>
        <p:spPr>
          <a:xfrm>
            <a:off x="7780598" y="2851329"/>
            <a:ext cx="57606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8" name="矩形 17"/>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
        <p:nvSpPr>
          <p:cNvPr id="20" name="內容版面配置區 2"/>
          <p:cNvSpPr txBox="1">
            <a:spLocks/>
          </p:cNvSpPr>
          <p:nvPr/>
        </p:nvSpPr>
        <p:spPr>
          <a:xfrm>
            <a:off x="4567568" y="6138008"/>
            <a:ext cx="4572000" cy="720080"/>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a:t>
            </a:r>
            <a:r>
              <a:rPr lang="zh-TW" altLang="en-US" sz="1200" dirty="0" smtClean="0"/>
              <a:t> </a:t>
            </a:r>
            <a:r>
              <a:rPr lang="en-US" altLang="zh-TW" sz="1200" dirty="0" smtClean="0"/>
              <a:t>The </a:t>
            </a:r>
            <a:r>
              <a:rPr lang="en-US" altLang="zh-TW" sz="1200" dirty="0"/>
              <a:t>SD card can not be formatted when recording is enable, please stop recording with computer or tablet </a:t>
            </a:r>
            <a:r>
              <a:rPr lang="en-US" altLang="zh-TW" sz="1200" dirty="0" smtClean="0"/>
              <a:t>first.</a:t>
            </a:r>
            <a:endParaRPr lang="zh-TW" altLang="en-US" sz="1200" dirty="0"/>
          </a:p>
        </p:txBody>
      </p:sp>
      <p:sp>
        <p:nvSpPr>
          <p:cNvPr id="21" name="內容版面配置區 2"/>
          <p:cNvSpPr txBox="1">
            <a:spLocks/>
          </p:cNvSpPr>
          <p:nvPr/>
        </p:nvSpPr>
        <p:spPr>
          <a:xfrm>
            <a:off x="4576432" y="5264115"/>
            <a:ext cx="4567568" cy="15845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5"/>
            </a:pPr>
            <a:r>
              <a:rPr lang="en-US" altLang="zh-TW" sz="1200" dirty="0" smtClean="0"/>
              <a:t>The Date items are presented from new to old.</a:t>
            </a:r>
          </a:p>
          <a:p>
            <a:pPr marL="228600" indent="-228600">
              <a:buFont typeface="Arial" pitchFamily="34" charset="0"/>
              <a:buAutoNum type="arabicPeriod" startAt="5"/>
            </a:pPr>
            <a:r>
              <a:rPr lang="en-US" altLang="zh-TW" sz="1200" dirty="0" smtClean="0"/>
              <a:t>[Date]: the style is defined by system. (</a:t>
            </a:r>
            <a:r>
              <a:rPr lang="en-US" altLang="zh-TW" sz="1200" dirty="0" smtClean="0">
                <a:sym typeface="Wingdings" pitchFamily="2" charset="2"/>
              </a:rPr>
              <a:t>Ask RD</a:t>
            </a:r>
            <a:r>
              <a:rPr lang="en-US" altLang="zh-TW" sz="1200" dirty="0" smtClean="0"/>
              <a:t> Provide )</a:t>
            </a:r>
            <a:endParaRPr lang="zh-TW" altLang="en-US" sz="1200" dirty="0" smtClean="0"/>
          </a:p>
          <a:p>
            <a:pPr marL="228600" indent="-228600">
              <a:buFont typeface="Arial" pitchFamily="34" charset="0"/>
              <a:buAutoNum type="arabicPeriod" startAt="5"/>
            </a:pPr>
            <a:endParaRPr lang="zh-TW" altLang="en-US" sz="1200" dirty="0"/>
          </a:p>
        </p:txBody>
      </p:sp>
    </p:spTree>
    <p:extLst>
      <p:ext uri="{BB962C8B-B14F-4D97-AF65-F5344CB8AC3E}">
        <p14:creationId xmlns:p14="http://schemas.microsoft.com/office/powerpoint/2010/main" val="3455892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A3.3.2 </a:t>
            </a:r>
            <a:r>
              <a:rPr lang="en-US" altLang="zh-TW" sz="2000" b="1" dirty="0"/>
              <a:t>Playback: Settings</a:t>
            </a:r>
            <a:r>
              <a:rPr lang="en-US" altLang="zh-TW" sz="2000" b="1" dirty="0" smtClean="0"/>
              <a:t>: State</a:t>
            </a:r>
            <a:endParaRPr lang="zh-TW" altLang="en-US" sz="2000" dirty="0"/>
          </a:p>
        </p:txBody>
      </p:sp>
      <p:sp>
        <p:nvSpPr>
          <p:cNvPr id="3" name="內容版面配置區 2"/>
          <p:cNvSpPr>
            <a:spLocks noGrp="1"/>
          </p:cNvSpPr>
          <p:nvPr>
            <p:ph idx="1"/>
          </p:nvPr>
        </p:nvSpPr>
        <p:spPr>
          <a:xfrm>
            <a:off x="0" y="5273498"/>
            <a:ext cx="9144000" cy="891806"/>
          </a:xfrm>
        </p:spPr>
        <p:txBody>
          <a:bodyPr>
            <a:normAutofit lnSpcReduction="10000"/>
          </a:bodyPr>
          <a:lstStyle/>
          <a:p>
            <a:pPr marL="228600" indent="-228600">
              <a:buAutoNum type="arabicPeriod"/>
            </a:pPr>
            <a:r>
              <a:rPr lang="en-US" altLang="zh-TW" sz="1200" dirty="0" smtClean="0"/>
              <a:t>“Continue…” or “Stop…” </a:t>
            </a:r>
            <a:r>
              <a:rPr lang="en-US" altLang="zh-TW" sz="1200" dirty="0"/>
              <a:t>are </a:t>
            </a:r>
            <a:r>
              <a:rPr lang="en-US" altLang="zh-TW" sz="1200" dirty="0" smtClean="0"/>
              <a:t>mutually exclusive.</a:t>
            </a:r>
          </a:p>
          <a:p>
            <a:pPr marL="228600" indent="-228600">
              <a:buAutoNum type="arabicPeriod"/>
            </a:pPr>
            <a:r>
              <a:rPr lang="en-US" altLang="zh-TW" sz="1200" dirty="0" smtClean="0"/>
              <a:t>Text: Default is hide.</a:t>
            </a:r>
          </a:p>
          <a:p>
            <a:pPr marL="228600" indent="-228600">
              <a:buAutoNum type="arabicParenBoth"/>
            </a:pPr>
            <a:r>
              <a:rPr lang="en-US" altLang="zh-TW" sz="1200" dirty="0" smtClean="0"/>
              <a:t>Tick continue and overwrite, show [text 1].</a:t>
            </a:r>
          </a:p>
          <a:p>
            <a:pPr marL="228600" indent="-228600">
              <a:buAutoNum type="arabicParenBoth"/>
            </a:pPr>
            <a:r>
              <a:rPr lang="en-US" altLang="zh-TW" sz="1200" dirty="0" smtClean="0"/>
              <a:t>Tick stop recording, show [text 2].</a:t>
            </a:r>
            <a:endParaRPr lang="zh-TW" altLang="en-US" sz="1200" dirty="0"/>
          </a:p>
        </p:txBody>
      </p:sp>
      <p:pic>
        <p:nvPicPr>
          <p:cNvPr id="18434"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71" y="406140"/>
            <a:ext cx="7199761" cy="4859558"/>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316416" y="1805236"/>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A3.3.1</a:t>
            </a:r>
            <a:endParaRPr lang="zh-TW" altLang="en-US" sz="1400" b="1" dirty="0">
              <a:solidFill>
                <a:schemeClr val="bg1"/>
              </a:solidFill>
            </a:endParaRPr>
          </a:p>
        </p:txBody>
      </p:sp>
      <p:cxnSp>
        <p:nvCxnSpPr>
          <p:cNvPr id="6" name="直線單箭頭接點 5"/>
          <p:cNvCxnSpPr/>
          <p:nvPr/>
        </p:nvCxnSpPr>
        <p:spPr>
          <a:xfrm>
            <a:off x="6948266" y="1887145"/>
            <a:ext cx="1368152"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8" name="直線單箭頭接點 7"/>
          <p:cNvCxnSpPr/>
          <p:nvPr/>
        </p:nvCxnSpPr>
        <p:spPr>
          <a:xfrm>
            <a:off x="2771802" y="2058871"/>
            <a:ext cx="554461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
        <p:nvSpPr>
          <p:cNvPr id="10" name="內容版面配置區 2"/>
          <p:cNvSpPr txBox="1">
            <a:spLocks/>
          </p:cNvSpPr>
          <p:nvPr/>
        </p:nvSpPr>
        <p:spPr>
          <a:xfrm>
            <a:off x="-4432" y="6165304"/>
            <a:ext cx="9144000" cy="720080"/>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 1]: Continue recording and overwrite  the oldest video</a:t>
            </a:r>
            <a:r>
              <a:rPr lang="en-US" altLang="zh-TW" sz="1200" dirty="0" smtClean="0"/>
              <a:t>.</a:t>
            </a:r>
          </a:p>
          <a:p>
            <a:pPr marL="0" indent="0">
              <a:buNone/>
            </a:pPr>
            <a:r>
              <a:rPr lang="en-US" altLang="zh-TW" sz="1200" dirty="0" smtClean="0"/>
              <a:t>[</a:t>
            </a:r>
            <a:r>
              <a:rPr lang="en-US" altLang="zh-TW" sz="1200" dirty="0"/>
              <a:t>text 2]: Stop recording and notify me if I enabled E-mail notifications with PC or tablet</a:t>
            </a:r>
            <a:r>
              <a:rPr lang="en-US" altLang="zh-TW" sz="1200" dirty="0" smtClean="0"/>
              <a:t>.</a:t>
            </a:r>
            <a:endParaRPr lang="zh-TW" altLang="en-US" sz="1200" dirty="0"/>
          </a:p>
        </p:txBody>
      </p:sp>
    </p:spTree>
    <p:extLst>
      <p:ext uri="{BB962C8B-B14F-4D97-AF65-F5344CB8AC3E}">
        <p14:creationId xmlns:p14="http://schemas.microsoft.com/office/powerpoint/2010/main" val="3455892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A3.3.3 </a:t>
            </a:r>
            <a:r>
              <a:rPr lang="en-US" altLang="zh-TW" sz="2000" b="1" dirty="0"/>
              <a:t>Playback: Settings</a:t>
            </a:r>
            <a:r>
              <a:rPr lang="en-US" altLang="zh-TW" sz="2000" b="1" dirty="0" smtClean="0"/>
              <a:t>: Format</a:t>
            </a:r>
            <a:endParaRPr lang="zh-TW" altLang="en-US" sz="2000" dirty="0"/>
          </a:p>
        </p:txBody>
      </p:sp>
      <p:pic>
        <p:nvPicPr>
          <p:cNvPr id="1741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6" y="406143"/>
            <a:ext cx="7197409" cy="4857971"/>
          </a:xfrm>
          <a:prstGeom prst="rect">
            <a:avLst/>
          </a:prstGeom>
          <a:noFill/>
          <a:extLst>
            <a:ext uri="{909E8E84-426E-40DD-AFC4-6F175D3DCCD1}">
              <a14:hiddenFill xmlns:a14="http://schemas.microsoft.com/office/drawing/2010/main">
                <a:solidFill>
                  <a:srgbClr val="FFFFFF"/>
                </a:solidFill>
              </a14:hiddenFill>
            </a:ext>
          </a:extLst>
        </p:spPr>
      </p:pic>
      <p:sp>
        <p:nvSpPr>
          <p:cNvPr id="21" name="圓角矩形 20"/>
          <p:cNvSpPr/>
          <p:nvPr/>
        </p:nvSpPr>
        <p:spPr>
          <a:xfrm>
            <a:off x="107504" y="3288938"/>
            <a:ext cx="745299"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A3.3.1</a:t>
            </a:r>
            <a:endParaRPr lang="zh-TW" altLang="en-US" sz="1400" b="1" dirty="0">
              <a:solidFill>
                <a:schemeClr val="bg1"/>
              </a:solidFill>
            </a:endParaRPr>
          </a:p>
        </p:txBody>
      </p:sp>
      <p:cxnSp>
        <p:nvCxnSpPr>
          <p:cNvPr id="22" name="直線單箭頭接點 21"/>
          <p:cNvCxnSpPr/>
          <p:nvPr/>
        </p:nvCxnSpPr>
        <p:spPr>
          <a:xfrm flipH="1">
            <a:off x="827586" y="3394973"/>
            <a:ext cx="2736304" cy="790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9" name="圓角矩形 18"/>
          <p:cNvSpPr/>
          <p:nvPr/>
        </p:nvSpPr>
        <p:spPr>
          <a:xfrm>
            <a:off x="8275472" y="3212976"/>
            <a:ext cx="79209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A3.3.4</a:t>
            </a:r>
            <a:endParaRPr lang="zh-TW" altLang="en-US" sz="1400" b="1" dirty="0">
              <a:solidFill>
                <a:schemeClr val="bg1"/>
              </a:solidFill>
            </a:endParaRPr>
          </a:p>
        </p:txBody>
      </p:sp>
      <p:cxnSp>
        <p:nvCxnSpPr>
          <p:cNvPr id="20" name="直線單箭頭接點 19"/>
          <p:cNvCxnSpPr/>
          <p:nvPr/>
        </p:nvCxnSpPr>
        <p:spPr>
          <a:xfrm flipV="1">
            <a:off x="5539170" y="2708920"/>
            <a:ext cx="2736304" cy="58001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23" name="直線單箭頭接點 22"/>
          <p:cNvCxnSpPr/>
          <p:nvPr/>
        </p:nvCxnSpPr>
        <p:spPr>
          <a:xfrm>
            <a:off x="5539170" y="3466611"/>
            <a:ext cx="2736304"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5" name="圓角矩形 24"/>
          <p:cNvSpPr/>
          <p:nvPr/>
        </p:nvSpPr>
        <p:spPr>
          <a:xfrm>
            <a:off x="8275472" y="2564904"/>
            <a:ext cx="792090" cy="356400"/>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A3.3.1</a:t>
            </a:r>
            <a:endParaRPr lang="zh-TW" altLang="en-US" sz="1400" b="1" dirty="0">
              <a:solidFill>
                <a:schemeClr val="bg1"/>
              </a:solidFill>
            </a:endParaRPr>
          </a:p>
        </p:txBody>
      </p:sp>
      <p:sp>
        <p:nvSpPr>
          <p:cNvPr id="26" name="文字方塊 25"/>
          <p:cNvSpPr txBox="1"/>
          <p:nvPr/>
        </p:nvSpPr>
        <p:spPr>
          <a:xfrm>
            <a:off x="8213848" y="2103243"/>
            <a:ext cx="655949" cy="461665"/>
          </a:xfrm>
          <a:prstGeom prst="rect">
            <a:avLst/>
          </a:prstGeom>
          <a:noFill/>
        </p:spPr>
        <p:txBody>
          <a:bodyPr wrap="none" rtlCol="0">
            <a:spAutoFit/>
          </a:bodyPr>
          <a:lstStyle/>
          <a:p>
            <a:r>
              <a:rPr lang="en-US" altLang="zh-TW" sz="1200" b="1" dirty="0" smtClean="0"/>
              <a:t>Format</a:t>
            </a:r>
          </a:p>
          <a:p>
            <a:r>
              <a:rPr lang="en-US" altLang="zh-TW" sz="1200" b="1" dirty="0" smtClean="0"/>
              <a:t>success</a:t>
            </a:r>
            <a:endParaRPr lang="zh-TW" altLang="en-US" sz="1200" b="1" dirty="0"/>
          </a:p>
        </p:txBody>
      </p:sp>
      <p:sp>
        <p:nvSpPr>
          <p:cNvPr id="27" name="文字方塊 26"/>
          <p:cNvSpPr txBox="1"/>
          <p:nvPr/>
        </p:nvSpPr>
        <p:spPr>
          <a:xfrm>
            <a:off x="8221725" y="3615411"/>
            <a:ext cx="886781" cy="461665"/>
          </a:xfrm>
          <a:prstGeom prst="rect">
            <a:avLst/>
          </a:prstGeom>
          <a:noFill/>
        </p:spPr>
        <p:txBody>
          <a:bodyPr wrap="none" rtlCol="0">
            <a:spAutoFit/>
          </a:bodyPr>
          <a:lstStyle/>
          <a:p>
            <a:r>
              <a:rPr lang="en-US" altLang="zh-TW" sz="1200" b="1" dirty="0" smtClean="0"/>
              <a:t>Format</a:t>
            </a:r>
          </a:p>
          <a:p>
            <a:r>
              <a:rPr lang="en-US" altLang="zh-TW" sz="1200" b="1" dirty="0" smtClean="0"/>
              <a:t>Un-success</a:t>
            </a:r>
            <a:endParaRPr lang="zh-TW" altLang="en-US" sz="1200" b="1" dirty="0"/>
          </a:p>
        </p:txBody>
      </p:sp>
      <p:sp>
        <p:nvSpPr>
          <p:cNvPr id="12" name="內容版面配置區 2"/>
          <p:cNvSpPr>
            <a:spLocks noGrp="1"/>
          </p:cNvSpPr>
          <p:nvPr>
            <p:ph idx="1"/>
          </p:nvPr>
        </p:nvSpPr>
        <p:spPr>
          <a:xfrm>
            <a:off x="0" y="5273498"/>
            <a:ext cx="9144000" cy="1584502"/>
          </a:xfrm>
        </p:spPr>
        <p:txBody>
          <a:bodyPr>
            <a:normAutofit/>
          </a:bodyPr>
          <a:lstStyle/>
          <a:p>
            <a:pPr marL="0" indent="0">
              <a:buNone/>
            </a:pPr>
            <a:r>
              <a:rPr lang="en-US" altLang="zh-TW" sz="1200" dirty="0" smtClean="0"/>
              <a:t>.</a:t>
            </a:r>
            <a:endParaRPr lang="zh-TW" altLang="en-US" sz="1200" dirty="0"/>
          </a:p>
        </p:txBody>
      </p:sp>
      <p:sp>
        <p:nvSpPr>
          <p:cNvPr id="13" name="矩形 12"/>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
        <p:nvSpPr>
          <p:cNvPr id="15" name="內容版面配置區 2"/>
          <p:cNvSpPr txBox="1">
            <a:spLocks/>
          </p:cNvSpPr>
          <p:nvPr/>
        </p:nvSpPr>
        <p:spPr>
          <a:xfrm>
            <a:off x="-4432" y="6237312"/>
            <a:ext cx="9144000" cy="648072"/>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 </a:t>
            </a:r>
            <a:r>
              <a:rPr lang="en-US" altLang="zh-TW" sz="1200" dirty="0" smtClean="0"/>
              <a:t>All </a:t>
            </a:r>
            <a:r>
              <a:rPr lang="en-US" altLang="zh-TW" sz="1200" dirty="0"/>
              <a:t>your data will be deleted. Do you really want to format your micro SD </a:t>
            </a:r>
            <a:r>
              <a:rPr lang="en-US" altLang="zh-TW" sz="1200" dirty="0" smtClean="0"/>
              <a:t>card?</a:t>
            </a:r>
            <a:endParaRPr lang="zh-TW" altLang="en-US" sz="1200" dirty="0"/>
          </a:p>
        </p:txBody>
      </p:sp>
    </p:spTree>
    <p:extLst>
      <p:ext uri="{BB962C8B-B14F-4D97-AF65-F5344CB8AC3E}">
        <p14:creationId xmlns:p14="http://schemas.microsoft.com/office/powerpoint/2010/main" val="3829908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A3.3.4 </a:t>
            </a:r>
            <a:r>
              <a:rPr lang="en-US" altLang="zh-TW" sz="2000" b="1" dirty="0"/>
              <a:t>Playback: Settings</a:t>
            </a:r>
            <a:r>
              <a:rPr lang="en-US" altLang="zh-TW" sz="2000" b="1" dirty="0" smtClean="0"/>
              <a:t>: Recording on</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smtClean="0"/>
              <a:t>this </a:t>
            </a:r>
            <a:r>
              <a:rPr lang="en-US" altLang="zh-TW" sz="1200" dirty="0"/>
              <a:t>Scenario </a:t>
            </a:r>
            <a:r>
              <a:rPr lang="en-US" altLang="zh-TW" sz="1200" dirty="0" smtClean="0"/>
              <a:t> is happened </a:t>
            </a:r>
            <a:r>
              <a:rPr lang="en-US" altLang="zh-TW" sz="1200" dirty="0"/>
              <a:t> </a:t>
            </a:r>
            <a:r>
              <a:rPr lang="en-US" altLang="zh-TW" sz="1200" dirty="0" smtClean="0"/>
              <a:t>as </a:t>
            </a:r>
            <a:r>
              <a:rPr lang="en-US" altLang="zh-TW" sz="1200" dirty="0"/>
              <a:t>r</a:t>
            </a:r>
            <a:r>
              <a:rPr lang="en-US" altLang="zh-TW" sz="1200" dirty="0" smtClean="0"/>
              <a:t>ecording on,  ask user to go to settings to stop recording first.</a:t>
            </a:r>
            <a:endParaRPr lang="en-US" altLang="zh-TW" sz="1200" dirty="0">
              <a:solidFill>
                <a:srgbClr val="C00000"/>
              </a:solidFill>
            </a:endParaRPr>
          </a:p>
        </p:txBody>
      </p:sp>
      <p:pic>
        <p:nvPicPr>
          <p:cNvPr id="1741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5360" y="406883"/>
            <a:ext cx="7193378" cy="4856482"/>
          </a:xfrm>
          <a:prstGeom prst="rect">
            <a:avLst/>
          </a:prstGeom>
          <a:noFill/>
          <a:extLst>
            <a:ext uri="{909E8E84-426E-40DD-AFC4-6F175D3DCCD1}">
              <a14:hiddenFill xmlns:a14="http://schemas.microsoft.com/office/drawing/2010/main">
                <a:solidFill>
                  <a:srgbClr val="FFFFFF"/>
                </a:solidFill>
              </a14:hiddenFill>
            </a:ext>
          </a:extLst>
        </p:spPr>
      </p:pic>
      <p:sp>
        <p:nvSpPr>
          <p:cNvPr id="21" name="圓角矩形 20"/>
          <p:cNvSpPr/>
          <p:nvPr/>
        </p:nvSpPr>
        <p:spPr>
          <a:xfrm>
            <a:off x="107504" y="3288938"/>
            <a:ext cx="745299"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A3.3.1</a:t>
            </a:r>
            <a:endParaRPr lang="zh-TW" altLang="en-US" sz="1400" b="1" dirty="0">
              <a:solidFill>
                <a:schemeClr val="bg1"/>
              </a:solidFill>
            </a:endParaRPr>
          </a:p>
        </p:txBody>
      </p:sp>
      <p:cxnSp>
        <p:nvCxnSpPr>
          <p:cNvPr id="22" name="直線單箭頭接點 21"/>
          <p:cNvCxnSpPr/>
          <p:nvPr/>
        </p:nvCxnSpPr>
        <p:spPr>
          <a:xfrm flipH="1">
            <a:off x="827584" y="3402881"/>
            <a:ext cx="331236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7" name="矩形 6"/>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Playback</a:t>
            </a:r>
            <a:endParaRPr lang="zh-TW" altLang="en-US" sz="1400" dirty="0">
              <a:solidFill>
                <a:schemeClr val="tx1"/>
              </a:solidFill>
            </a:endParaRPr>
          </a:p>
        </p:txBody>
      </p:sp>
      <p:sp>
        <p:nvSpPr>
          <p:cNvPr id="8" name="內容版面配置區 2"/>
          <p:cNvSpPr txBox="1">
            <a:spLocks/>
          </p:cNvSpPr>
          <p:nvPr/>
        </p:nvSpPr>
        <p:spPr>
          <a:xfrm>
            <a:off x="-4432" y="6381328"/>
            <a:ext cx="9144000" cy="504056"/>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a:t>
            </a:r>
            <a:r>
              <a:rPr lang="en-US" altLang="zh-TW" sz="1200" dirty="0"/>
              <a:t>]:</a:t>
            </a:r>
            <a:r>
              <a:rPr lang="zh-TW" altLang="en-US" sz="1200" dirty="0"/>
              <a:t> </a:t>
            </a:r>
            <a:r>
              <a:rPr lang="en-US" altLang="zh-TW" sz="1200" dirty="0"/>
              <a:t>Please go to settings</a:t>
            </a:r>
            <a:r>
              <a:rPr lang="zh-TW" altLang="en-US" sz="1200" dirty="0"/>
              <a:t> </a:t>
            </a:r>
            <a:r>
              <a:rPr lang="en-US" altLang="zh-TW" sz="1200" dirty="0"/>
              <a:t>to stop recordings first.</a:t>
            </a:r>
            <a:r>
              <a:rPr lang="en-US" altLang="zh-TW" sz="1200" dirty="0">
                <a:sym typeface="Wingdings" pitchFamily="2" charset="2"/>
              </a:rPr>
              <a:t> </a:t>
            </a:r>
            <a:endParaRPr lang="zh-TW" altLang="en-US" sz="1200" dirty="0"/>
          </a:p>
        </p:txBody>
      </p:sp>
    </p:spTree>
    <p:extLst>
      <p:ext uri="{BB962C8B-B14F-4D97-AF65-F5344CB8AC3E}">
        <p14:creationId xmlns:p14="http://schemas.microsoft.com/office/powerpoint/2010/main" val="3454234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44" y="0"/>
            <a:ext cx="9144000" cy="404664"/>
          </a:xfrm>
          <a:solidFill>
            <a:schemeClr val="accent5">
              <a:lumMod val="60000"/>
              <a:lumOff val="40000"/>
            </a:schemeClr>
          </a:solidFill>
        </p:spPr>
        <p:txBody>
          <a:bodyPr>
            <a:noAutofit/>
          </a:bodyPr>
          <a:lstStyle/>
          <a:p>
            <a:r>
              <a:rPr lang="en-US" altLang="zh-TW" sz="2000" b="1" dirty="0"/>
              <a:t>A3.4.1 Playback: </a:t>
            </a:r>
            <a:r>
              <a:rPr lang="en-US" altLang="zh-TW" sz="2000" b="1" dirty="0" smtClean="0"/>
              <a:t>Remove page ( only in the clip page )</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smtClean="0"/>
              <a:t>Tick </a:t>
            </a:r>
            <a:r>
              <a:rPr lang="en-US" altLang="zh-TW" sz="1200" dirty="0"/>
              <a:t>checkbox to choose data in the list.</a:t>
            </a:r>
          </a:p>
          <a:p>
            <a:pPr marL="228600" indent="-228600">
              <a:buFont typeface="Arial" pitchFamily="34" charset="0"/>
              <a:buAutoNum type="arabicPeriod"/>
            </a:pPr>
            <a:r>
              <a:rPr lang="en-US" altLang="zh-TW" sz="1200" dirty="0"/>
              <a:t>Tick the item all, will tick all checkbox automatically.</a:t>
            </a:r>
          </a:p>
          <a:p>
            <a:pPr marL="228600" indent="-228600">
              <a:buFont typeface="Arial" pitchFamily="34" charset="0"/>
              <a:buAutoNum type="arabicPeriod"/>
            </a:pPr>
            <a:r>
              <a:rPr lang="en-US" altLang="zh-TW" sz="1200" dirty="0"/>
              <a:t>If user tick the item all, then un-tick any date in the list, will un-tick the item all atomically</a:t>
            </a:r>
            <a:r>
              <a:rPr lang="en-US" altLang="zh-TW" sz="1200" dirty="0" smtClean="0"/>
              <a:t>.</a:t>
            </a:r>
          </a:p>
          <a:p>
            <a:pPr marL="228600" indent="-228600">
              <a:buFont typeface="Arial" pitchFamily="34" charset="0"/>
              <a:buAutoNum type="arabicPeriod"/>
            </a:pPr>
            <a:r>
              <a:rPr lang="en-US" altLang="zh-TW" sz="1200" dirty="0" smtClean="0"/>
              <a:t>Clip Name is defined by RD.</a:t>
            </a:r>
          </a:p>
          <a:p>
            <a:pPr marL="228600" indent="-228600">
              <a:buFont typeface="Arial" pitchFamily="34" charset="0"/>
              <a:buAutoNum type="arabicPeriod"/>
            </a:pPr>
            <a:r>
              <a:rPr lang="en-US" altLang="zh-TW" sz="1200" dirty="0" smtClean="0"/>
              <a:t>The clips are presented </a:t>
            </a:r>
            <a:r>
              <a:rPr lang="en-US" altLang="zh-TW" sz="1200" dirty="0"/>
              <a:t>from new to old</a:t>
            </a:r>
            <a:r>
              <a:rPr lang="en-US" altLang="zh-TW" sz="1200" dirty="0" smtClean="0"/>
              <a:t>.</a:t>
            </a:r>
            <a:endParaRPr lang="zh-TW" altLang="en-US" sz="1200" dirty="0"/>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089" y="406295"/>
            <a:ext cx="7199311" cy="485925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單箭頭接點 11"/>
          <p:cNvCxnSpPr/>
          <p:nvPr/>
        </p:nvCxnSpPr>
        <p:spPr>
          <a:xfrm flipH="1">
            <a:off x="890352" y="634336"/>
            <a:ext cx="194883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139210" y="517616"/>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A3.2.4</a:t>
            </a:r>
            <a:endParaRPr lang="zh-TW" altLang="en-US" sz="1400" b="1" dirty="0">
              <a:solidFill>
                <a:schemeClr val="bg1"/>
              </a:solidFill>
            </a:endParaRPr>
          </a:p>
        </p:txBody>
      </p:sp>
      <p:cxnSp>
        <p:nvCxnSpPr>
          <p:cNvPr id="14" name="直線單箭頭接點 13"/>
          <p:cNvCxnSpPr>
            <a:endCxn id="15" idx="1"/>
          </p:cNvCxnSpPr>
          <p:nvPr/>
        </p:nvCxnSpPr>
        <p:spPr>
          <a:xfrm>
            <a:off x="7884368" y="1052736"/>
            <a:ext cx="403841" cy="178043"/>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5" name="圓角矩形 14"/>
          <p:cNvSpPr/>
          <p:nvPr/>
        </p:nvSpPr>
        <p:spPr>
          <a:xfrm>
            <a:off x="8288209" y="1052736"/>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A3.2.4</a:t>
            </a:r>
            <a:endParaRPr lang="zh-TW" altLang="en-US" sz="1400" b="1" dirty="0">
              <a:solidFill>
                <a:schemeClr val="bg1"/>
              </a:solidFill>
            </a:endParaRPr>
          </a:p>
        </p:txBody>
      </p:sp>
      <p:sp>
        <p:nvSpPr>
          <p:cNvPr id="16" name="文字方塊 15"/>
          <p:cNvSpPr txBox="1"/>
          <p:nvPr/>
        </p:nvSpPr>
        <p:spPr>
          <a:xfrm>
            <a:off x="8288210" y="1408823"/>
            <a:ext cx="756591" cy="461665"/>
          </a:xfrm>
          <a:prstGeom prst="rect">
            <a:avLst/>
          </a:prstGeom>
          <a:noFill/>
        </p:spPr>
        <p:txBody>
          <a:bodyPr wrap="square" rtlCol="0">
            <a:spAutoFit/>
          </a:bodyPr>
          <a:lstStyle/>
          <a:p>
            <a:pPr algn="ctr"/>
            <a:r>
              <a:rPr lang="en-US" altLang="zh-TW" sz="1200" b="1" dirty="0" smtClean="0"/>
              <a:t>Without changed</a:t>
            </a:r>
            <a:endParaRPr lang="zh-TW" altLang="en-US" sz="1200" b="1" dirty="0"/>
          </a:p>
        </p:txBody>
      </p:sp>
      <p:sp>
        <p:nvSpPr>
          <p:cNvPr id="17" name="圓角矩形 16"/>
          <p:cNvSpPr/>
          <p:nvPr/>
        </p:nvSpPr>
        <p:spPr>
          <a:xfrm>
            <a:off x="8279906" y="1988840"/>
            <a:ext cx="751144"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A3.4.3</a:t>
            </a:r>
            <a:endParaRPr lang="zh-TW" altLang="en-US" sz="1400" b="1" dirty="0">
              <a:solidFill>
                <a:schemeClr val="bg1"/>
              </a:solidFill>
            </a:endParaRPr>
          </a:p>
        </p:txBody>
      </p:sp>
      <p:sp>
        <p:nvSpPr>
          <p:cNvPr id="18" name="文字方塊 17"/>
          <p:cNvSpPr txBox="1"/>
          <p:nvPr/>
        </p:nvSpPr>
        <p:spPr>
          <a:xfrm>
            <a:off x="8279907" y="2357712"/>
            <a:ext cx="756591" cy="461665"/>
          </a:xfrm>
          <a:prstGeom prst="rect">
            <a:avLst/>
          </a:prstGeom>
          <a:noFill/>
        </p:spPr>
        <p:txBody>
          <a:bodyPr wrap="square" rtlCol="0">
            <a:spAutoFit/>
          </a:bodyPr>
          <a:lstStyle/>
          <a:p>
            <a:pPr algn="ctr"/>
            <a:r>
              <a:rPr lang="en-US" altLang="zh-TW" sz="1200" b="1" dirty="0" smtClean="0"/>
              <a:t>With changed</a:t>
            </a:r>
            <a:endParaRPr lang="zh-TW" altLang="en-US" sz="1200" b="1" dirty="0"/>
          </a:p>
        </p:txBody>
      </p:sp>
      <p:cxnSp>
        <p:nvCxnSpPr>
          <p:cNvPr id="19" name="直線單箭頭接點 18"/>
          <p:cNvCxnSpPr>
            <a:endCxn id="17" idx="1"/>
          </p:cNvCxnSpPr>
          <p:nvPr/>
        </p:nvCxnSpPr>
        <p:spPr>
          <a:xfrm>
            <a:off x="7771127" y="695659"/>
            <a:ext cx="508779" cy="1471224"/>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0" name="圓角矩形 19"/>
          <p:cNvSpPr/>
          <p:nvPr/>
        </p:nvSpPr>
        <p:spPr>
          <a:xfrm>
            <a:off x="60907" y="2021276"/>
            <a:ext cx="825885" cy="54362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solidFill>
                  <a:schemeClr val="tx1"/>
                </a:solidFill>
              </a:rPr>
              <a:t>Clip’s snapshot</a:t>
            </a:r>
            <a:endParaRPr lang="zh-TW" altLang="en-US" sz="1200" dirty="0">
              <a:solidFill>
                <a:schemeClr val="tx1"/>
              </a:solidFill>
            </a:endParaRPr>
          </a:p>
        </p:txBody>
      </p:sp>
      <p:cxnSp>
        <p:nvCxnSpPr>
          <p:cNvPr id="21" name="直線單箭頭接點 20"/>
          <p:cNvCxnSpPr>
            <a:stCxn id="20" idx="3"/>
          </p:cNvCxnSpPr>
          <p:nvPr/>
        </p:nvCxnSpPr>
        <p:spPr>
          <a:xfrm>
            <a:off x="886792" y="2293090"/>
            <a:ext cx="2173042"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558924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A3.4.2 </a:t>
            </a:r>
            <a:r>
              <a:rPr lang="en-US" altLang="zh-TW" sz="2000" b="1" dirty="0"/>
              <a:t>Playback: Remove</a:t>
            </a:r>
            <a:r>
              <a:rPr lang="en-US" altLang="zh-TW" sz="2000" b="1" dirty="0" smtClean="0"/>
              <a:t>: Confirm Page</a:t>
            </a:r>
            <a:endParaRPr lang="zh-TW" altLang="en-US" sz="2000" dirty="0"/>
          </a:p>
        </p:txBody>
      </p:sp>
      <p:pic>
        <p:nvPicPr>
          <p:cNvPr id="2253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465" y="400198"/>
            <a:ext cx="7195585" cy="4857972"/>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316418" y="3000906"/>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A3.2.4</a:t>
            </a:r>
            <a:endParaRPr lang="zh-TW" altLang="en-US" sz="1400" b="1" dirty="0">
              <a:solidFill>
                <a:schemeClr val="bg1"/>
              </a:solidFill>
            </a:endParaRPr>
          </a:p>
        </p:txBody>
      </p:sp>
      <p:cxnSp>
        <p:nvCxnSpPr>
          <p:cNvPr id="6" name="直線單箭頭接點 5"/>
          <p:cNvCxnSpPr/>
          <p:nvPr/>
        </p:nvCxnSpPr>
        <p:spPr>
          <a:xfrm>
            <a:off x="5652122" y="3186857"/>
            <a:ext cx="266429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107506" y="299695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A3.4.1</a:t>
            </a:r>
            <a:endParaRPr lang="zh-TW" altLang="en-US" sz="1400" b="1" dirty="0">
              <a:solidFill>
                <a:schemeClr val="bg1"/>
              </a:solidFill>
            </a:endParaRPr>
          </a:p>
        </p:txBody>
      </p:sp>
      <p:cxnSp>
        <p:nvCxnSpPr>
          <p:cNvPr id="9" name="直線單箭頭接點 8"/>
          <p:cNvCxnSpPr>
            <a:endCxn id="8" idx="3"/>
          </p:cNvCxnSpPr>
          <p:nvPr/>
        </p:nvCxnSpPr>
        <p:spPr>
          <a:xfrm flipH="1">
            <a:off x="827584" y="3174995"/>
            <a:ext cx="266429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文字方塊 10"/>
          <p:cNvSpPr txBox="1"/>
          <p:nvPr/>
        </p:nvSpPr>
        <p:spPr>
          <a:xfrm>
            <a:off x="8316418" y="2778313"/>
            <a:ext cx="756591" cy="276999"/>
          </a:xfrm>
          <a:prstGeom prst="rect">
            <a:avLst/>
          </a:prstGeom>
          <a:noFill/>
        </p:spPr>
        <p:txBody>
          <a:bodyPr wrap="square" rtlCol="0">
            <a:spAutoFit/>
          </a:bodyPr>
          <a:lstStyle/>
          <a:p>
            <a:pPr algn="ctr"/>
            <a:r>
              <a:rPr lang="en-US" altLang="zh-TW" sz="1200" b="1" dirty="0" smtClean="0"/>
              <a:t>Success</a:t>
            </a:r>
            <a:endParaRPr lang="zh-TW" altLang="en-US" sz="1200" b="1" dirty="0"/>
          </a:p>
        </p:txBody>
      </p:sp>
      <p:sp>
        <p:nvSpPr>
          <p:cNvPr id="12" name="圓角矩形 11"/>
          <p:cNvSpPr/>
          <p:nvPr/>
        </p:nvSpPr>
        <p:spPr>
          <a:xfrm>
            <a:off x="8316416" y="3723601"/>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A3.4.3</a:t>
            </a:r>
            <a:endParaRPr lang="zh-TW" altLang="en-US" sz="1400" b="1" dirty="0">
              <a:solidFill>
                <a:schemeClr val="bg1"/>
              </a:solidFill>
            </a:endParaRPr>
          </a:p>
        </p:txBody>
      </p:sp>
      <p:sp>
        <p:nvSpPr>
          <p:cNvPr id="13" name="文字方塊 12"/>
          <p:cNvSpPr txBox="1"/>
          <p:nvPr/>
        </p:nvSpPr>
        <p:spPr>
          <a:xfrm>
            <a:off x="8316416" y="3501008"/>
            <a:ext cx="756591" cy="276999"/>
          </a:xfrm>
          <a:prstGeom prst="rect">
            <a:avLst/>
          </a:prstGeom>
          <a:noFill/>
        </p:spPr>
        <p:txBody>
          <a:bodyPr wrap="square" rtlCol="0">
            <a:spAutoFit/>
          </a:bodyPr>
          <a:lstStyle/>
          <a:p>
            <a:pPr algn="ctr"/>
            <a:r>
              <a:rPr lang="en-US" altLang="zh-TW" sz="1200" b="1" dirty="0"/>
              <a:t>F</a:t>
            </a:r>
            <a:r>
              <a:rPr lang="en-US" altLang="zh-TW" sz="1200" b="1" dirty="0" smtClean="0"/>
              <a:t>ail</a:t>
            </a:r>
            <a:endParaRPr lang="zh-TW" altLang="en-US" sz="1200" b="1" dirty="0"/>
          </a:p>
        </p:txBody>
      </p:sp>
      <p:cxnSp>
        <p:nvCxnSpPr>
          <p:cNvPr id="14" name="直線單箭頭接點 13"/>
          <p:cNvCxnSpPr>
            <a:endCxn id="12" idx="1"/>
          </p:cNvCxnSpPr>
          <p:nvPr/>
        </p:nvCxnSpPr>
        <p:spPr>
          <a:xfrm>
            <a:off x="6444208" y="3186857"/>
            <a:ext cx="1872208" cy="714787"/>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5" name="內容版面配置區 2"/>
          <p:cNvSpPr txBox="1">
            <a:spLocks/>
          </p:cNvSpPr>
          <p:nvPr/>
        </p:nvSpPr>
        <p:spPr>
          <a:xfrm>
            <a:off x="-4432" y="6237312"/>
            <a:ext cx="9144000" cy="648072"/>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a:t>
            </a:r>
            <a:r>
              <a:rPr lang="en-US" altLang="zh-TW" sz="1200" dirty="0"/>
              <a:t>]:</a:t>
            </a:r>
            <a:r>
              <a:rPr lang="zh-TW" altLang="en-US" sz="1200" dirty="0"/>
              <a:t> </a:t>
            </a:r>
            <a:r>
              <a:rPr lang="en-US" altLang="zh-TW" sz="1200" dirty="0" smtClean="0"/>
              <a:t>Do </a:t>
            </a:r>
            <a:r>
              <a:rPr lang="en-US" altLang="zh-TW" sz="1200" dirty="0"/>
              <a:t>you really want to remove clips you select</a:t>
            </a:r>
            <a:r>
              <a:rPr lang="en-US" altLang="zh-TW" sz="1200" dirty="0" smtClean="0"/>
              <a:t>?</a:t>
            </a:r>
            <a:r>
              <a:rPr lang="en-US" altLang="zh-TW" sz="1200" dirty="0" smtClean="0">
                <a:sym typeface="Wingdings" pitchFamily="2" charset="2"/>
              </a:rPr>
              <a:t> </a:t>
            </a:r>
            <a:endParaRPr lang="zh-TW" altLang="en-US" sz="1200" dirty="0"/>
          </a:p>
        </p:txBody>
      </p:sp>
    </p:spTree>
    <p:extLst>
      <p:ext uri="{BB962C8B-B14F-4D97-AF65-F5344CB8AC3E}">
        <p14:creationId xmlns:p14="http://schemas.microsoft.com/office/powerpoint/2010/main" val="3455892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a:t>A3.4.3 Playback: </a:t>
            </a:r>
            <a:r>
              <a:rPr lang="en-US" altLang="zh-TW" sz="2000" b="1" dirty="0" smtClean="0"/>
              <a:t>Remove: Remove fail</a:t>
            </a:r>
            <a:endParaRPr lang="zh-TW" altLang="en-US" sz="2000" dirty="0"/>
          </a:p>
        </p:txBody>
      </p:sp>
      <p:pic>
        <p:nvPicPr>
          <p:cNvPr id="2253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552" y="400198"/>
            <a:ext cx="7197410" cy="4857972"/>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316418" y="2924944"/>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A3.2.4</a:t>
            </a:r>
            <a:endParaRPr lang="zh-TW" altLang="en-US" sz="1400" b="1" dirty="0">
              <a:solidFill>
                <a:schemeClr val="bg1"/>
              </a:solidFill>
            </a:endParaRPr>
          </a:p>
        </p:txBody>
      </p:sp>
      <p:cxnSp>
        <p:nvCxnSpPr>
          <p:cNvPr id="6" name="直線單箭頭接點 5"/>
          <p:cNvCxnSpPr/>
          <p:nvPr/>
        </p:nvCxnSpPr>
        <p:spPr>
          <a:xfrm>
            <a:off x="4860032" y="3102987"/>
            <a:ext cx="3456386" cy="7908"/>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內容版面配置區 2"/>
          <p:cNvSpPr>
            <a:spLocks noGrp="1"/>
          </p:cNvSpPr>
          <p:nvPr>
            <p:ph idx="1"/>
          </p:nvPr>
        </p:nvSpPr>
        <p:spPr>
          <a:xfrm>
            <a:off x="0" y="6309320"/>
            <a:ext cx="9144000" cy="548680"/>
          </a:xfrm>
          <a:solidFill>
            <a:schemeClr val="accent5">
              <a:lumMod val="20000"/>
              <a:lumOff val="80000"/>
            </a:schemeClr>
          </a:solidFill>
        </p:spPr>
        <p:txBody>
          <a:bodyPr>
            <a:normAutofit/>
          </a:bodyPr>
          <a:lstStyle/>
          <a:p>
            <a:pPr marL="0" indent="0">
              <a:buNone/>
            </a:pPr>
            <a:r>
              <a:rPr lang="en-US" altLang="zh-TW" sz="1200" b="1" u="sng" dirty="0"/>
              <a:t>Content from PP</a:t>
            </a:r>
            <a:endParaRPr lang="en-US" altLang="zh-TW" sz="1200" dirty="0"/>
          </a:p>
          <a:p>
            <a:pPr marL="0" indent="0">
              <a:buNone/>
            </a:pPr>
            <a:r>
              <a:rPr lang="en-US" altLang="zh-TW" sz="1200" dirty="0" smtClean="0"/>
              <a:t>[Text] One </a:t>
            </a:r>
            <a:r>
              <a:rPr lang="en-US" altLang="zh-TW" sz="1200" dirty="0"/>
              <a:t>or more clips cannot be remove,  it  might be the file is </a:t>
            </a:r>
            <a:r>
              <a:rPr lang="en-US" altLang="zh-TW" sz="1200" dirty="0" smtClean="0"/>
              <a:t>recording. </a:t>
            </a:r>
            <a:endParaRPr lang="zh-TW" altLang="en-US" sz="1200" dirty="0"/>
          </a:p>
        </p:txBody>
      </p:sp>
    </p:spTree>
    <p:extLst>
      <p:ext uri="{BB962C8B-B14F-4D97-AF65-F5344CB8AC3E}">
        <p14:creationId xmlns:p14="http://schemas.microsoft.com/office/powerpoint/2010/main" val="120505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92696"/>
            <a:ext cx="9144000" cy="5400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a:t>A4. Related Apps</a:t>
            </a:r>
            <a:endParaRPr lang="zh-TW" altLang="en-US" sz="4000" dirty="0"/>
          </a:p>
        </p:txBody>
      </p:sp>
    </p:spTree>
    <p:extLst>
      <p:ext uri="{BB962C8B-B14F-4D97-AF65-F5344CB8AC3E}">
        <p14:creationId xmlns:p14="http://schemas.microsoft.com/office/powerpoint/2010/main" val="36411920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A4.1 Related Apps: Entrance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0" indent="0">
              <a:buNone/>
            </a:pPr>
            <a:r>
              <a:rPr lang="en-US" altLang="zh-TW" sz="1200" dirty="0">
                <a:solidFill>
                  <a:srgbClr val="FF0000"/>
                </a:solidFill>
              </a:rPr>
              <a:t>.</a:t>
            </a:r>
            <a:r>
              <a:rPr lang="en-US" altLang="zh-TW" sz="1200" dirty="0" smtClean="0">
                <a:solidFill>
                  <a:srgbClr val="FF0000"/>
                </a:solidFill>
              </a:rPr>
              <a:t> </a:t>
            </a:r>
            <a:endParaRPr lang="zh-TW" altLang="en-US" sz="1200" dirty="0">
              <a:solidFill>
                <a:srgbClr val="FF0000"/>
              </a:solidFill>
            </a:endParaRPr>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128"/>
            <a:ext cx="7199807" cy="48595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矩形 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Related</a:t>
            </a:r>
          </a:p>
          <a:p>
            <a:pPr algn="ctr"/>
            <a:r>
              <a:rPr lang="en-US" altLang="zh-TW" sz="1400" dirty="0" smtClean="0">
                <a:solidFill>
                  <a:schemeClr val="tx1"/>
                </a:solidFill>
              </a:rPr>
              <a:t>Apps</a:t>
            </a:r>
          </a:p>
        </p:txBody>
      </p:sp>
      <p:sp>
        <p:nvSpPr>
          <p:cNvPr id="20" name="內容版面配置區 2"/>
          <p:cNvSpPr txBox="1">
            <a:spLocks/>
          </p:cNvSpPr>
          <p:nvPr/>
        </p:nvSpPr>
        <p:spPr>
          <a:xfrm>
            <a:off x="0" y="5265718"/>
            <a:ext cx="4571949" cy="159228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200" dirty="0" smtClean="0"/>
              <a:t>There should be two kinds of icon types for Apps: Existing App, Not Installed.</a:t>
            </a:r>
          </a:p>
          <a:p>
            <a:pPr marL="228600" indent="-228600">
              <a:buFont typeface="Arial" pitchFamily="34" charset="0"/>
              <a:buAutoNum type="arabicPeriod"/>
            </a:pPr>
            <a:r>
              <a:rPr lang="en-US" altLang="zh-TW" sz="1200" dirty="0" smtClean="0"/>
              <a:t>[Text2]: Show the App Name in “Existing App” and “Not Installed”.</a:t>
            </a:r>
          </a:p>
          <a:p>
            <a:pPr marL="228600" indent="-228600">
              <a:buFont typeface="Arial" pitchFamily="34" charset="0"/>
              <a:buAutoNum type="arabicPeriod"/>
            </a:pPr>
            <a:r>
              <a:rPr lang="en-US" altLang="zh-TW" sz="1200" dirty="0" smtClean="0"/>
              <a:t>The max number of apps in the list is 4, and apps are Align Center. The apps in the order after the first list are  putted from left to right.</a:t>
            </a:r>
          </a:p>
        </p:txBody>
      </p:sp>
      <p:sp>
        <p:nvSpPr>
          <p:cNvPr id="21" name="內容版面配置區 2"/>
          <p:cNvSpPr txBox="1">
            <a:spLocks/>
          </p:cNvSpPr>
          <p:nvPr/>
        </p:nvSpPr>
        <p:spPr>
          <a:xfrm>
            <a:off x="4571948" y="6165304"/>
            <a:ext cx="4572051" cy="692696"/>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Font typeface="Arial" pitchFamily="34" charset="0"/>
              <a:buNone/>
            </a:pPr>
            <a:r>
              <a:rPr lang="en-US" altLang="zh-TW" sz="1200" dirty="0" smtClean="0"/>
              <a:t>[Text]: Following s are apps you can use to empower your </a:t>
            </a:r>
            <a:r>
              <a:rPr lang="en-US" altLang="zh-TW" sz="1200" dirty="0" err="1" smtClean="0"/>
              <a:t>mydlink</a:t>
            </a:r>
            <a:r>
              <a:rPr lang="en-US" altLang="zh-TW" sz="1200" dirty="0" smtClean="0"/>
              <a:t> products:</a:t>
            </a:r>
          </a:p>
        </p:txBody>
      </p:sp>
      <p:sp>
        <p:nvSpPr>
          <p:cNvPr id="9" name="內容版面配置區 2"/>
          <p:cNvSpPr txBox="1">
            <a:spLocks/>
          </p:cNvSpPr>
          <p:nvPr/>
        </p:nvSpPr>
        <p:spPr>
          <a:xfrm>
            <a:off x="4571948" y="5265718"/>
            <a:ext cx="4571949" cy="8995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4"/>
            </a:pPr>
            <a:r>
              <a:rPr lang="en-US" altLang="zh-TW" sz="1200" dirty="0" smtClean="0"/>
              <a:t>Tap app will confirm this app has already been downloaded or not.</a:t>
            </a:r>
          </a:p>
          <a:p>
            <a:pPr marL="228600" indent="-228600">
              <a:buAutoNum type="arabicParenBoth"/>
            </a:pPr>
            <a:r>
              <a:rPr lang="en-US" altLang="zh-TW" sz="1200" dirty="0" smtClean="0"/>
              <a:t>If Already download: : open app and log in </a:t>
            </a:r>
            <a:r>
              <a:rPr lang="en-US" altLang="zh-TW" sz="1200" dirty="0" err="1" smtClean="0"/>
              <a:t>mydlink</a:t>
            </a:r>
            <a:r>
              <a:rPr lang="en-US" altLang="zh-TW" sz="1200" dirty="0" smtClean="0"/>
              <a:t> account automatically.</a:t>
            </a:r>
          </a:p>
          <a:p>
            <a:pPr marL="228600" indent="-228600">
              <a:buAutoNum type="arabicParenBoth"/>
            </a:pPr>
            <a:r>
              <a:rPr lang="en-US" altLang="zh-TW" sz="1200" dirty="0" smtClean="0"/>
              <a:t>If Un-download: go to </a:t>
            </a:r>
            <a:r>
              <a:rPr lang="en-US" altLang="zh-TW" sz="1200" b="1" u="sng" dirty="0" smtClean="0"/>
              <a:t>2.4</a:t>
            </a:r>
            <a:endParaRPr lang="en-US" altLang="zh-TW" sz="1200" b="1" u="sng" dirty="0" smtClean="0">
              <a:solidFill>
                <a:srgbClr val="00B050"/>
              </a:solidFill>
            </a:endParaRPr>
          </a:p>
          <a:p>
            <a:pPr marL="228600" indent="-228600">
              <a:buFont typeface="Arial" pitchFamily="34" charset="0"/>
              <a:buAutoNum type="arabicPeriod"/>
            </a:pPr>
            <a:endParaRPr lang="zh-TW" altLang="en-US" sz="1200" dirty="0"/>
          </a:p>
        </p:txBody>
      </p:sp>
    </p:spTree>
    <p:extLst>
      <p:ext uri="{BB962C8B-B14F-4D97-AF65-F5344CB8AC3E}">
        <p14:creationId xmlns:p14="http://schemas.microsoft.com/office/powerpoint/2010/main" val="3094567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692696"/>
            <a:ext cx="9144000" cy="5400000"/>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a:t>A5. Camera Settings</a:t>
            </a:r>
            <a:endParaRPr lang="zh-TW" altLang="en-US" sz="4000" dirty="0"/>
          </a:p>
        </p:txBody>
      </p:sp>
    </p:spTree>
    <p:extLst>
      <p:ext uri="{BB962C8B-B14F-4D97-AF65-F5344CB8AC3E}">
        <p14:creationId xmlns:p14="http://schemas.microsoft.com/office/powerpoint/2010/main" val="3548950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0.4 Newer Version Needed</a:t>
            </a:r>
            <a:endParaRPr lang="zh-TW" altLang="en-US" sz="2000" b="1" dirty="0"/>
          </a:p>
        </p:txBody>
      </p:sp>
      <p:pic>
        <p:nvPicPr>
          <p:cNvPr id="409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3346" y="414048"/>
            <a:ext cx="7197410" cy="4857972"/>
          </a:xfrm>
          <a:prstGeom prst="rect">
            <a:avLst/>
          </a:prstGeom>
          <a:noFill/>
          <a:extLst>
            <a:ext uri="{909E8E84-426E-40DD-AFC4-6F175D3DCCD1}">
              <a14:hiddenFill xmlns:a14="http://schemas.microsoft.com/office/drawing/2010/main">
                <a:solidFill>
                  <a:srgbClr val="FFFFFF"/>
                </a:solidFill>
              </a14:hiddenFill>
            </a:ext>
          </a:extLst>
        </p:spPr>
      </p:pic>
      <p:sp>
        <p:nvSpPr>
          <p:cNvPr id="6"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When </a:t>
            </a:r>
            <a:r>
              <a:rPr lang="en-US" altLang="zh-TW" sz="1200" dirty="0"/>
              <a:t>a newer version of </a:t>
            </a:r>
            <a:r>
              <a:rPr lang="en-US" altLang="zh-TW" sz="1200" dirty="0" err="1"/>
              <a:t>mydlink</a:t>
            </a:r>
            <a:r>
              <a:rPr lang="en-US" altLang="zh-TW" sz="1200" dirty="0"/>
              <a:t> </a:t>
            </a:r>
            <a:r>
              <a:rPr lang="en-US" altLang="zh-TW" sz="1200" dirty="0" smtClean="0"/>
              <a:t>plus </a:t>
            </a:r>
            <a:r>
              <a:rPr lang="en-US" altLang="zh-TW" sz="1200" dirty="0"/>
              <a:t>is detected, popup a dialog to alert </a:t>
            </a:r>
            <a:r>
              <a:rPr lang="en-US" altLang="zh-TW" sz="1200" dirty="0" smtClean="0"/>
              <a:t>user.</a:t>
            </a:r>
          </a:p>
          <a:p>
            <a:pPr marL="228600" indent="-228600">
              <a:buAutoNum type="arabicPeriod"/>
            </a:pPr>
            <a:r>
              <a:rPr lang="en-US" altLang="zh-TW" sz="1200" dirty="0" smtClean="0"/>
              <a:t>If </a:t>
            </a:r>
            <a:r>
              <a:rPr lang="en-US" altLang="zh-TW" sz="1200" dirty="0"/>
              <a:t>force </a:t>
            </a:r>
            <a:r>
              <a:rPr lang="en-US" altLang="zh-TW" sz="1200" dirty="0" smtClean="0"/>
              <a:t>upgrade:</a:t>
            </a:r>
          </a:p>
          <a:p>
            <a:pPr marL="0" indent="0">
              <a:buNone/>
            </a:pPr>
            <a:r>
              <a:rPr lang="en-US" altLang="zh-TW" sz="1200" dirty="0"/>
              <a:t> </a:t>
            </a:r>
            <a:r>
              <a:rPr lang="en-US" altLang="zh-TW" sz="1200" dirty="0" smtClean="0"/>
              <a:t>      (1) </a:t>
            </a:r>
            <a:r>
              <a:rPr lang="en-US" altLang="zh-TW" sz="1200" dirty="0"/>
              <a:t>T</a:t>
            </a:r>
            <a:r>
              <a:rPr lang="en-US" altLang="zh-TW" sz="1200" dirty="0" smtClean="0"/>
              <a:t>ap </a:t>
            </a:r>
            <a:r>
              <a:rPr lang="en-US" altLang="zh-TW" sz="1200" dirty="0"/>
              <a:t>“Skip” to exit </a:t>
            </a:r>
            <a:r>
              <a:rPr lang="en-US" altLang="zh-TW" sz="1200" dirty="0" smtClean="0"/>
              <a:t>app.</a:t>
            </a:r>
            <a:br>
              <a:rPr lang="en-US" altLang="zh-TW" sz="1200" dirty="0" smtClean="0"/>
            </a:br>
            <a:r>
              <a:rPr lang="en-US" altLang="zh-TW" sz="1200" dirty="0" smtClean="0"/>
              <a:t>       (2) Tap </a:t>
            </a:r>
            <a:r>
              <a:rPr lang="en-US" altLang="zh-TW" sz="1200" dirty="0"/>
              <a:t>“Upgrade” to </a:t>
            </a:r>
            <a:r>
              <a:rPr lang="en-US" altLang="zh-TW" sz="1200" dirty="0" err="1"/>
              <a:t>mydlink</a:t>
            </a:r>
            <a:r>
              <a:rPr lang="en-US" altLang="zh-TW" sz="1200" dirty="0"/>
              <a:t> </a:t>
            </a:r>
            <a:r>
              <a:rPr lang="en-US" altLang="zh-TW" sz="1200" dirty="0" smtClean="0"/>
              <a:t>plus page </a:t>
            </a:r>
            <a:r>
              <a:rPr lang="en-US" altLang="zh-TW" sz="1200" dirty="0"/>
              <a:t>in app </a:t>
            </a:r>
            <a:r>
              <a:rPr lang="en-US" altLang="zh-TW" sz="1200" dirty="0" smtClean="0"/>
              <a:t>store.</a:t>
            </a:r>
          </a:p>
          <a:p>
            <a:pPr marL="228600" indent="-228600">
              <a:buFont typeface="+mj-lt"/>
              <a:buAutoNum type="arabicPeriod" startAt="3"/>
            </a:pPr>
            <a:r>
              <a:rPr lang="en-US" altLang="zh-TW" sz="1200" dirty="0"/>
              <a:t>If not force </a:t>
            </a:r>
            <a:r>
              <a:rPr lang="en-US" altLang="zh-TW" sz="1200" dirty="0" smtClean="0"/>
              <a:t>upgrade:</a:t>
            </a:r>
          </a:p>
          <a:p>
            <a:pPr marL="0" indent="0">
              <a:buNone/>
            </a:pPr>
            <a:r>
              <a:rPr lang="en-US" altLang="zh-TW" sz="1200" dirty="0"/>
              <a:t> </a:t>
            </a:r>
            <a:r>
              <a:rPr lang="en-US" altLang="zh-TW" sz="1200" dirty="0" smtClean="0"/>
              <a:t>      (1) Tap </a:t>
            </a:r>
            <a:r>
              <a:rPr lang="en-US" altLang="zh-TW" sz="1200" dirty="0"/>
              <a:t>“Skip” to continue using app. </a:t>
            </a:r>
            <a:r>
              <a:rPr lang="en-US" altLang="zh-TW" sz="1200" dirty="0" smtClean="0"/>
              <a:t/>
            </a:r>
            <a:br>
              <a:rPr lang="en-US" altLang="zh-TW" sz="1200" dirty="0" smtClean="0"/>
            </a:br>
            <a:r>
              <a:rPr lang="en-US" altLang="zh-TW" sz="1200" dirty="0" smtClean="0"/>
              <a:t>       (2) Tap </a:t>
            </a:r>
            <a:r>
              <a:rPr lang="en-US" altLang="zh-TW" sz="1200" dirty="0"/>
              <a:t>“Upgrade” to </a:t>
            </a:r>
            <a:r>
              <a:rPr lang="en-US" altLang="zh-TW" sz="1200" dirty="0" err="1"/>
              <a:t>mydlink</a:t>
            </a:r>
            <a:r>
              <a:rPr lang="en-US" altLang="zh-TW" sz="1200" dirty="0"/>
              <a:t> plus page in app store.</a:t>
            </a:r>
          </a:p>
        </p:txBody>
      </p:sp>
    </p:spTree>
    <p:extLst>
      <p:ext uri="{BB962C8B-B14F-4D97-AF65-F5344CB8AC3E}">
        <p14:creationId xmlns:p14="http://schemas.microsoft.com/office/powerpoint/2010/main" val="4987147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A5.0a Camera Settings: Entrance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0" indent="0">
              <a:buNone/>
            </a:pPr>
            <a:r>
              <a:rPr lang="en-US" altLang="zh-TW" sz="1200" dirty="0">
                <a:solidFill>
                  <a:srgbClr val="FF0000"/>
                </a:solidFill>
              </a:rPr>
              <a:t>.</a:t>
            </a:r>
            <a:r>
              <a:rPr lang="en-US" altLang="zh-TW" sz="1200" dirty="0" smtClean="0">
                <a:solidFill>
                  <a:srgbClr val="FF0000"/>
                </a:solidFill>
              </a:rPr>
              <a:t> </a:t>
            </a:r>
            <a:endParaRPr lang="zh-TW" altLang="en-US" sz="1200" dirty="0">
              <a:solidFill>
                <a:srgbClr val="FF0000"/>
              </a:solidFill>
            </a:endParaRPr>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128"/>
            <a:ext cx="7199807" cy="48595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矩形 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Settings</a:t>
            </a:r>
          </a:p>
        </p:txBody>
      </p:sp>
      <p:sp>
        <p:nvSpPr>
          <p:cNvPr id="6" name="圓角矩形 5"/>
          <p:cNvSpPr/>
          <p:nvPr/>
        </p:nvSpPr>
        <p:spPr>
          <a:xfrm>
            <a:off x="8316418" y="242861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A5.1.1</a:t>
            </a:r>
            <a:endParaRPr lang="zh-TW" altLang="en-US" sz="1400" b="1" dirty="0">
              <a:solidFill>
                <a:schemeClr val="bg1"/>
              </a:solidFill>
            </a:endParaRPr>
          </a:p>
        </p:txBody>
      </p:sp>
      <p:cxnSp>
        <p:nvCxnSpPr>
          <p:cNvPr id="7" name="直線單箭頭接點 6"/>
          <p:cNvCxnSpPr/>
          <p:nvPr/>
        </p:nvCxnSpPr>
        <p:spPr>
          <a:xfrm>
            <a:off x="7668344" y="2614561"/>
            <a:ext cx="648072"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8316418" y="2819714"/>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A5.2.1</a:t>
            </a:r>
            <a:endParaRPr lang="zh-TW" altLang="en-US" sz="1400" b="1" dirty="0">
              <a:solidFill>
                <a:schemeClr val="bg1"/>
              </a:solidFill>
            </a:endParaRPr>
          </a:p>
        </p:txBody>
      </p:sp>
      <p:cxnSp>
        <p:nvCxnSpPr>
          <p:cNvPr id="10" name="直線單箭頭接點 9"/>
          <p:cNvCxnSpPr/>
          <p:nvPr/>
        </p:nvCxnSpPr>
        <p:spPr>
          <a:xfrm>
            <a:off x="7668344" y="3005665"/>
            <a:ext cx="648072"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8316418" y="3226624"/>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A5.3.1</a:t>
            </a:r>
            <a:endParaRPr lang="zh-TW" altLang="en-US" sz="1400" b="1" dirty="0">
              <a:solidFill>
                <a:schemeClr val="bg1"/>
              </a:solidFill>
            </a:endParaRPr>
          </a:p>
        </p:txBody>
      </p:sp>
      <p:cxnSp>
        <p:nvCxnSpPr>
          <p:cNvPr id="12" name="直線單箭頭接點 11"/>
          <p:cNvCxnSpPr/>
          <p:nvPr/>
        </p:nvCxnSpPr>
        <p:spPr>
          <a:xfrm>
            <a:off x="7668344" y="3412575"/>
            <a:ext cx="648072"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4" name="內容版面配置區 2"/>
          <p:cNvSpPr txBox="1">
            <a:spLocks/>
          </p:cNvSpPr>
          <p:nvPr/>
        </p:nvSpPr>
        <p:spPr>
          <a:xfrm>
            <a:off x="0" y="5265486"/>
            <a:ext cx="4571949" cy="12724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100" dirty="0" smtClean="0"/>
              <a:t>With </a:t>
            </a:r>
            <a:r>
              <a:rPr lang="en-US" altLang="zh-TW" sz="1100" dirty="0"/>
              <a:t>SD card, show the scheduled </a:t>
            </a:r>
            <a:r>
              <a:rPr lang="en-US" altLang="zh-TW" sz="1100" dirty="0" smtClean="0"/>
              <a:t>recording.</a:t>
            </a:r>
          </a:p>
          <a:p>
            <a:pPr marL="228600" indent="-228600">
              <a:buAutoNum type="arabicPeriod"/>
            </a:pPr>
            <a:r>
              <a:rPr lang="en-US" altLang="zh-TW" sz="1100" dirty="0" smtClean="0"/>
              <a:t>Disable </a:t>
            </a:r>
            <a:r>
              <a:rPr lang="en-US" altLang="zh-TW" sz="1100" dirty="0"/>
              <a:t>the scheduled recording, if the schedule is set up in Motion Detection or Sound </a:t>
            </a:r>
            <a:r>
              <a:rPr lang="en-US" altLang="zh-TW" sz="1100" dirty="0" smtClean="0"/>
              <a:t>Detection.</a:t>
            </a:r>
          </a:p>
          <a:p>
            <a:pPr marL="228600" indent="-228600">
              <a:buAutoNum type="arabicPeriod"/>
            </a:pPr>
            <a:r>
              <a:rPr lang="en-US" altLang="zh-TW" sz="1100" dirty="0" smtClean="0"/>
              <a:t>Disable </a:t>
            </a:r>
            <a:r>
              <a:rPr lang="en-US" altLang="zh-TW" sz="1100" dirty="0"/>
              <a:t>the Motion Detection and Sound Detection, if the schedule is set up in scheduled recording</a:t>
            </a:r>
            <a:r>
              <a:rPr lang="en-US" altLang="zh-TW" sz="1100" dirty="0" smtClean="0"/>
              <a:t>.</a:t>
            </a:r>
          </a:p>
          <a:p>
            <a:pPr marL="228600" indent="-228600">
              <a:buAutoNum type="arabicPeriod"/>
            </a:pPr>
            <a:r>
              <a:rPr lang="en-US" altLang="zh-TW" sz="1100" dirty="0"/>
              <a:t>Tap device name to rename with popup style.</a:t>
            </a:r>
            <a:endParaRPr lang="zh-TW" altLang="en-US" sz="1100" dirty="0"/>
          </a:p>
        </p:txBody>
      </p:sp>
      <p:sp>
        <p:nvSpPr>
          <p:cNvPr id="15" name="圓角矩形 14"/>
          <p:cNvSpPr/>
          <p:nvPr/>
        </p:nvSpPr>
        <p:spPr>
          <a:xfrm>
            <a:off x="8316416" y="1772816"/>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a:t>
            </a:r>
            <a:r>
              <a:rPr lang="en-US" altLang="zh-TW" sz="1400" b="1" dirty="0" smtClean="0">
                <a:solidFill>
                  <a:schemeClr val="bg1"/>
                </a:solidFill>
              </a:rPr>
              <a:t>5.4.1</a:t>
            </a:r>
            <a:endParaRPr lang="zh-TW" altLang="en-US" sz="1400" b="1" dirty="0">
              <a:solidFill>
                <a:schemeClr val="bg1"/>
              </a:solidFill>
            </a:endParaRPr>
          </a:p>
        </p:txBody>
      </p:sp>
      <p:cxnSp>
        <p:nvCxnSpPr>
          <p:cNvPr id="16" name="直線單箭頭接點 15"/>
          <p:cNvCxnSpPr/>
          <p:nvPr/>
        </p:nvCxnSpPr>
        <p:spPr>
          <a:xfrm>
            <a:off x="7668342" y="1958767"/>
            <a:ext cx="648072"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7" name="內容版面配置區 2"/>
          <p:cNvSpPr txBox="1">
            <a:spLocks/>
          </p:cNvSpPr>
          <p:nvPr/>
        </p:nvSpPr>
        <p:spPr>
          <a:xfrm>
            <a:off x="0" y="6525344"/>
            <a:ext cx="9144000" cy="332656"/>
          </a:xfrm>
          <a:prstGeom prst="rect">
            <a:avLst/>
          </a:prstGeom>
          <a:solidFill>
            <a:schemeClr val="accent5">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100" dirty="0" smtClean="0"/>
              <a:t>[Text*] “Please apply or cancel your settings before you leave this page.”</a:t>
            </a:r>
            <a:r>
              <a:rPr lang="en-US" altLang="zh-TW" sz="1100" dirty="0">
                <a:sym typeface="Wingdings" pitchFamily="2" charset="2"/>
              </a:rPr>
              <a:t> ( Ask </a:t>
            </a:r>
            <a:r>
              <a:rPr lang="en-US" altLang="zh-TW" sz="1100" dirty="0"/>
              <a:t>PP Provide </a:t>
            </a:r>
            <a:r>
              <a:rPr lang="en-US" altLang="zh-TW" sz="1100" dirty="0" smtClean="0"/>
              <a:t>)</a:t>
            </a:r>
            <a:endParaRPr lang="en-US" altLang="zh-TW" sz="1100" dirty="0"/>
          </a:p>
        </p:txBody>
      </p:sp>
      <p:sp>
        <p:nvSpPr>
          <p:cNvPr id="18" name="圓角矩形 17"/>
          <p:cNvSpPr/>
          <p:nvPr/>
        </p:nvSpPr>
        <p:spPr>
          <a:xfrm>
            <a:off x="8316414" y="4005064"/>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A5.5.1</a:t>
            </a:r>
            <a:endParaRPr lang="zh-TW" altLang="en-US" sz="1400" b="1" dirty="0">
              <a:solidFill>
                <a:schemeClr val="bg1"/>
              </a:solidFill>
            </a:endParaRPr>
          </a:p>
        </p:txBody>
      </p:sp>
      <p:cxnSp>
        <p:nvCxnSpPr>
          <p:cNvPr id="19" name="直線單箭頭接點 18"/>
          <p:cNvCxnSpPr/>
          <p:nvPr/>
        </p:nvCxnSpPr>
        <p:spPr>
          <a:xfrm>
            <a:off x="7668340" y="4191015"/>
            <a:ext cx="648072"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0" name="內容版面配置區 2"/>
          <p:cNvSpPr txBox="1">
            <a:spLocks/>
          </p:cNvSpPr>
          <p:nvPr/>
        </p:nvSpPr>
        <p:spPr>
          <a:xfrm>
            <a:off x="4562089" y="5261599"/>
            <a:ext cx="4571949" cy="126374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5"/>
            </a:pPr>
            <a:r>
              <a:rPr lang="en-US" altLang="zh-TW" sz="1100" dirty="0" smtClean="0"/>
              <a:t>If user tap the other place outside the view without apply or cancel, please show a popup with [Text*] and OK button.</a:t>
            </a:r>
          </a:p>
          <a:p>
            <a:pPr marL="228600" indent="-228600">
              <a:buFont typeface="+mj-lt"/>
              <a:buAutoNum type="arabicPeriod" startAt="5"/>
            </a:pPr>
            <a:r>
              <a:rPr lang="en-US" altLang="zh-TW" sz="1100" dirty="0" smtClean="0"/>
              <a:t>If </a:t>
            </a:r>
            <a:r>
              <a:rPr lang="en-US" altLang="zh-TW" sz="1100" dirty="0"/>
              <a:t>the device support PIR, and the user turn on the Motion Detection on portal,  it will show "Motion Detection with PIR</a:t>
            </a:r>
            <a:r>
              <a:rPr lang="en-US" altLang="zh-TW" sz="1100" dirty="0" smtClean="0"/>
              <a:t>.“</a:t>
            </a:r>
          </a:p>
          <a:p>
            <a:pPr marL="228600" indent="-228600">
              <a:buFont typeface="+mj-lt"/>
              <a:buAutoNum type="arabicPeriod" startAt="5"/>
            </a:pPr>
            <a:r>
              <a:rPr lang="en-US" altLang="zh-TW" sz="1100" dirty="0"/>
              <a:t>If any edit, show Apply/Reset on the bottom of this page</a:t>
            </a:r>
            <a:r>
              <a:rPr lang="en-US" altLang="zh-TW" sz="1100" dirty="0" smtClean="0"/>
              <a:t>.</a:t>
            </a:r>
          </a:p>
          <a:p>
            <a:pPr marL="228600" indent="-228600">
              <a:buFont typeface="+mj-lt"/>
              <a:buAutoNum type="arabicPeriod" startAt="5"/>
            </a:pPr>
            <a:r>
              <a:rPr lang="en-US" altLang="zh-TW" sz="1100" dirty="0"/>
              <a:t>S</a:t>
            </a:r>
            <a:r>
              <a:rPr lang="en-US" altLang="zh-TW" sz="1100" dirty="0" smtClean="0"/>
              <a:t>ettings items are showed or no-showed following device.(defined by RD)</a:t>
            </a:r>
            <a:endParaRPr lang="zh-TW" altLang="en-US" sz="1100" dirty="0"/>
          </a:p>
          <a:p>
            <a:endParaRPr lang="zh-TW" altLang="en-US" sz="1100" dirty="0"/>
          </a:p>
        </p:txBody>
      </p:sp>
    </p:spTree>
    <p:extLst>
      <p:ext uri="{BB962C8B-B14F-4D97-AF65-F5344CB8AC3E}">
        <p14:creationId xmlns:p14="http://schemas.microsoft.com/office/powerpoint/2010/main" val="26207538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A5.0b Camera Settings: Entrance (continue)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0" indent="0">
              <a:buNone/>
            </a:pPr>
            <a:r>
              <a:rPr lang="en-US" altLang="zh-TW" sz="1200" dirty="0">
                <a:solidFill>
                  <a:srgbClr val="FF0000"/>
                </a:solidFill>
              </a:rPr>
              <a:t>.</a:t>
            </a:r>
            <a:r>
              <a:rPr lang="en-US" altLang="zh-TW" sz="1200" dirty="0" smtClean="0">
                <a:solidFill>
                  <a:srgbClr val="FF0000"/>
                </a:solidFill>
              </a:rPr>
              <a:t> </a:t>
            </a:r>
            <a:endParaRPr lang="zh-TW" altLang="en-US" sz="1200" dirty="0">
              <a:solidFill>
                <a:srgbClr val="FF0000"/>
              </a:solidFill>
            </a:endParaRPr>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128"/>
            <a:ext cx="7199807"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矩形 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Settings</a:t>
            </a:r>
          </a:p>
        </p:txBody>
      </p:sp>
      <p:sp>
        <p:nvSpPr>
          <p:cNvPr id="17" name="內容版面配置區 2"/>
          <p:cNvSpPr txBox="1">
            <a:spLocks/>
          </p:cNvSpPr>
          <p:nvPr/>
        </p:nvSpPr>
        <p:spPr>
          <a:xfrm>
            <a:off x="-1" y="6237312"/>
            <a:ext cx="9144000" cy="620688"/>
          </a:xfrm>
          <a:prstGeom prst="rect">
            <a:avLst/>
          </a:prstGeom>
          <a:solidFill>
            <a:schemeClr val="accent5">
              <a:lumMod val="20000"/>
              <a:lumOff val="80000"/>
            </a:schemeClr>
          </a:solidFill>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100" dirty="0" smtClean="0"/>
              <a:t>[Text1] “If you want to do more event trigger settings, please setting with computer or tablet.”</a:t>
            </a:r>
            <a:r>
              <a:rPr lang="en-US" altLang="zh-TW" sz="1100" dirty="0">
                <a:sym typeface="Wingdings" pitchFamily="2" charset="2"/>
              </a:rPr>
              <a:t> ( Ask </a:t>
            </a:r>
            <a:r>
              <a:rPr lang="en-US" altLang="zh-TW" sz="1100" dirty="0"/>
              <a:t>PP Provide </a:t>
            </a:r>
            <a:r>
              <a:rPr lang="en-US" altLang="zh-TW" sz="1100" dirty="0" smtClean="0"/>
              <a:t>)</a:t>
            </a:r>
          </a:p>
          <a:p>
            <a:pPr marL="0" indent="0">
              <a:buNone/>
            </a:pPr>
            <a:r>
              <a:rPr lang="en-US" altLang="zh-TW" sz="1100" dirty="0"/>
              <a:t>[</a:t>
            </a:r>
            <a:r>
              <a:rPr lang="en-US" altLang="zh-TW" sz="1100" dirty="0" smtClean="0"/>
              <a:t>Text2] “Before setting event trigger settings, please enable e-mail notification with computer or tablet first.”</a:t>
            </a:r>
            <a:r>
              <a:rPr lang="en-US" altLang="zh-TW" sz="1100" dirty="0" smtClean="0">
                <a:sym typeface="Wingdings" pitchFamily="2" charset="2"/>
              </a:rPr>
              <a:t> </a:t>
            </a:r>
            <a:r>
              <a:rPr lang="en-US" altLang="zh-TW" sz="1100" dirty="0">
                <a:sym typeface="Wingdings" pitchFamily="2" charset="2"/>
              </a:rPr>
              <a:t>( Ask </a:t>
            </a:r>
            <a:r>
              <a:rPr lang="en-US" altLang="zh-TW" sz="1100" dirty="0"/>
              <a:t>PP Provide </a:t>
            </a:r>
            <a:r>
              <a:rPr lang="en-US" altLang="zh-TW" sz="1100" dirty="0" smtClean="0"/>
              <a:t>)</a:t>
            </a:r>
            <a:endParaRPr lang="zh-TW" altLang="en-US" sz="1100" dirty="0"/>
          </a:p>
          <a:p>
            <a:pPr marL="0" indent="0">
              <a:buNone/>
            </a:pPr>
            <a:r>
              <a:rPr lang="en-US" altLang="zh-TW" sz="1100" dirty="0"/>
              <a:t>[</a:t>
            </a:r>
            <a:r>
              <a:rPr lang="en-US" altLang="zh-TW" sz="1100" dirty="0" smtClean="0"/>
              <a:t>Text3] “You cannot enable extended mode because that wireless of this camera is disabled.”</a:t>
            </a:r>
            <a:r>
              <a:rPr lang="en-US" altLang="zh-TW" sz="1100" dirty="0" smtClean="0">
                <a:sym typeface="Wingdings" pitchFamily="2" charset="2"/>
              </a:rPr>
              <a:t> </a:t>
            </a:r>
            <a:r>
              <a:rPr lang="en-US" altLang="zh-TW" sz="1100" dirty="0">
                <a:sym typeface="Wingdings" pitchFamily="2" charset="2"/>
              </a:rPr>
              <a:t>( Ask </a:t>
            </a:r>
            <a:r>
              <a:rPr lang="en-US" altLang="zh-TW" sz="1100" dirty="0"/>
              <a:t>PP Provide </a:t>
            </a:r>
            <a:r>
              <a:rPr lang="en-US" altLang="zh-TW" sz="1100" dirty="0" smtClean="0"/>
              <a:t>)</a:t>
            </a:r>
            <a:endParaRPr lang="en-US" altLang="zh-TW" sz="1100" dirty="0"/>
          </a:p>
        </p:txBody>
      </p:sp>
      <p:sp>
        <p:nvSpPr>
          <p:cNvPr id="21" name="內容版面配置區 2"/>
          <p:cNvSpPr txBox="1">
            <a:spLocks/>
          </p:cNvSpPr>
          <p:nvPr/>
        </p:nvSpPr>
        <p:spPr>
          <a:xfrm>
            <a:off x="0" y="5225729"/>
            <a:ext cx="4571949" cy="10138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100" dirty="0" smtClean="0"/>
              <a:t>If </a:t>
            </a:r>
            <a:r>
              <a:rPr lang="en-US" altLang="zh-TW" sz="1100" dirty="0"/>
              <a:t>camera support extender mode but wireless is not opened , show more settings title and extender mode option, disable switch button, and show wording </a:t>
            </a:r>
            <a:r>
              <a:rPr lang="en-US" altLang="zh-TW" sz="1100" dirty="0" smtClean="0"/>
              <a:t>[text3].</a:t>
            </a:r>
          </a:p>
          <a:p>
            <a:pPr marL="228600" indent="-228600">
              <a:buFont typeface="+mj-lt"/>
              <a:buAutoNum type="arabicPeriod"/>
            </a:pPr>
            <a:r>
              <a:rPr lang="en-US" altLang="zh-TW" sz="1100" dirty="0"/>
              <a:t>Event Trigger Settings : </a:t>
            </a:r>
            <a:r>
              <a:rPr lang="en-US" altLang="zh-TW" sz="1100" dirty="0" smtClean="0"/>
              <a:t>[text 1] default </a:t>
            </a:r>
            <a:r>
              <a:rPr lang="en-US" altLang="zh-TW" sz="1100" dirty="0"/>
              <a:t>: </a:t>
            </a:r>
            <a:r>
              <a:rPr lang="en-US" altLang="zh-TW" sz="1100" dirty="0" smtClean="0"/>
              <a:t>show; [text2] </a:t>
            </a:r>
            <a:r>
              <a:rPr lang="en-US" altLang="zh-TW" sz="1100" dirty="0"/>
              <a:t>default : hide</a:t>
            </a:r>
          </a:p>
          <a:p>
            <a:pPr marL="228600" indent="-228600">
              <a:buAutoNum type="arabicPeriod"/>
            </a:pPr>
            <a:endParaRPr lang="en-US" altLang="zh-TW" sz="1100" dirty="0"/>
          </a:p>
        </p:txBody>
      </p:sp>
      <p:sp>
        <p:nvSpPr>
          <p:cNvPr id="22" name="內容版面配置區 2"/>
          <p:cNvSpPr txBox="1">
            <a:spLocks/>
          </p:cNvSpPr>
          <p:nvPr/>
        </p:nvSpPr>
        <p:spPr>
          <a:xfrm>
            <a:off x="4571948" y="5223476"/>
            <a:ext cx="4571949" cy="10138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3"/>
            </a:pPr>
            <a:r>
              <a:rPr lang="en-US" altLang="zh-TW" sz="1100" dirty="0"/>
              <a:t>Some device support event trigger </a:t>
            </a:r>
            <a:r>
              <a:rPr lang="en-US" altLang="zh-TW" sz="1100" dirty="0" smtClean="0"/>
              <a:t>only </a:t>
            </a:r>
            <a:r>
              <a:rPr lang="en-US" altLang="zh-TW" sz="1100" dirty="0"/>
              <a:t>when E-mail </a:t>
            </a:r>
            <a:r>
              <a:rPr lang="en-US" altLang="zh-TW" sz="1100" dirty="0" smtClean="0"/>
              <a:t>notification enabled:</a:t>
            </a:r>
            <a:endParaRPr lang="en-US" altLang="zh-TW" sz="1100" dirty="0"/>
          </a:p>
          <a:p>
            <a:pPr marL="228600" indent="-228600">
              <a:buAutoNum type="arabicParenBoth"/>
            </a:pPr>
            <a:r>
              <a:rPr lang="en-US" altLang="zh-TW" sz="1100" dirty="0" smtClean="0"/>
              <a:t>If </a:t>
            </a:r>
            <a:r>
              <a:rPr lang="en-US" altLang="zh-TW" sz="1100" dirty="0"/>
              <a:t>e-mail notification is turned </a:t>
            </a:r>
            <a:r>
              <a:rPr lang="en-US" altLang="zh-TW" sz="1100" dirty="0" smtClean="0"/>
              <a:t>on: Enable </a:t>
            </a:r>
            <a:r>
              <a:rPr lang="en-US" altLang="zh-TW" sz="1100" dirty="0"/>
              <a:t>sound/motion detection </a:t>
            </a:r>
            <a:r>
              <a:rPr lang="en-US" altLang="zh-TW" sz="1100" dirty="0" smtClean="0"/>
              <a:t>switch button</a:t>
            </a:r>
            <a:r>
              <a:rPr lang="en-US" altLang="zh-TW" sz="1100" dirty="0"/>
              <a:t>. </a:t>
            </a:r>
            <a:r>
              <a:rPr lang="en-US" altLang="zh-TW" sz="1100" dirty="0" smtClean="0"/>
              <a:t>Show [text1] and hide [text2].</a:t>
            </a:r>
          </a:p>
          <a:p>
            <a:pPr marL="228600" indent="-228600">
              <a:buAutoNum type="arabicParenBoth"/>
            </a:pPr>
            <a:r>
              <a:rPr lang="en-US" altLang="zh-TW" sz="1100" dirty="0" smtClean="0"/>
              <a:t>If </a:t>
            </a:r>
            <a:r>
              <a:rPr lang="en-US" altLang="zh-TW" sz="1100" dirty="0"/>
              <a:t>e-mail notification is turned </a:t>
            </a:r>
            <a:r>
              <a:rPr lang="en-US" altLang="zh-TW" sz="1100" dirty="0" smtClean="0"/>
              <a:t>off: Disable </a:t>
            </a:r>
            <a:r>
              <a:rPr lang="en-US" altLang="zh-TW" sz="1100" dirty="0"/>
              <a:t>sound/motion detection </a:t>
            </a:r>
            <a:r>
              <a:rPr lang="en-US" altLang="zh-TW" sz="1100" dirty="0" smtClean="0"/>
              <a:t>switch button</a:t>
            </a:r>
            <a:r>
              <a:rPr lang="en-US" altLang="zh-TW" sz="1100" dirty="0"/>
              <a:t>. Hide </a:t>
            </a:r>
            <a:r>
              <a:rPr lang="en-US" altLang="zh-TW" sz="1100" dirty="0" smtClean="0"/>
              <a:t>[</a:t>
            </a:r>
            <a:r>
              <a:rPr lang="en-US" altLang="zh-TW" sz="1100" dirty="0"/>
              <a:t>text1]</a:t>
            </a:r>
            <a:r>
              <a:rPr lang="en-US" altLang="zh-TW" sz="1100" dirty="0" smtClean="0"/>
              <a:t> </a:t>
            </a:r>
            <a:r>
              <a:rPr lang="en-US" altLang="zh-TW" sz="1100" dirty="0"/>
              <a:t>and show [text2</a:t>
            </a:r>
            <a:r>
              <a:rPr lang="en-US" altLang="zh-TW" sz="1100" dirty="0" smtClean="0"/>
              <a:t>].</a:t>
            </a:r>
            <a:endParaRPr lang="en-US" altLang="zh-TW" sz="1100" dirty="0">
              <a:solidFill>
                <a:srgbClr val="00B050"/>
              </a:solidFill>
            </a:endParaRPr>
          </a:p>
        </p:txBody>
      </p:sp>
    </p:spTree>
    <p:extLst>
      <p:ext uri="{BB962C8B-B14F-4D97-AF65-F5344CB8AC3E}">
        <p14:creationId xmlns:p14="http://schemas.microsoft.com/office/powerpoint/2010/main" val="30111556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A5.0c Camera Settings: Entrance (continue)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0" indent="0">
              <a:buNone/>
            </a:pPr>
            <a:r>
              <a:rPr lang="en-US" altLang="zh-TW" sz="1200" dirty="0">
                <a:solidFill>
                  <a:srgbClr val="FF0000"/>
                </a:solidFill>
              </a:rPr>
              <a:t>.</a:t>
            </a:r>
            <a:r>
              <a:rPr lang="en-US" altLang="zh-TW" sz="1200" dirty="0" smtClean="0">
                <a:solidFill>
                  <a:srgbClr val="FF0000"/>
                </a:solidFill>
              </a:rPr>
              <a:t> </a:t>
            </a:r>
            <a:endParaRPr lang="zh-TW" altLang="en-US" sz="1200" dirty="0">
              <a:solidFill>
                <a:srgbClr val="FF0000"/>
              </a:solidFill>
            </a:endParaRPr>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6" y="406128"/>
            <a:ext cx="7199807"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矩形 4"/>
          <p:cNvSpPr/>
          <p:nvPr/>
        </p:nvSpPr>
        <p:spPr>
          <a:xfrm>
            <a:off x="4247991" y="414048"/>
            <a:ext cx="828067" cy="432000"/>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rPr>
              <a:t>Settings</a:t>
            </a:r>
          </a:p>
        </p:txBody>
      </p:sp>
      <p:sp>
        <p:nvSpPr>
          <p:cNvPr id="17" name="內容版面配置區 2"/>
          <p:cNvSpPr txBox="1">
            <a:spLocks/>
          </p:cNvSpPr>
          <p:nvPr/>
        </p:nvSpPr>
        <p:spPr>
          <a:xfrm>
            <a:off x="0" y="6237312"/>
            <a:ext cx="4571949" cy="620688"/>
          </a:xfrm>
          <a:prstGeom prst="rect">
            <a:avLst/>
          </a:prstGeom>
          <a:solidFill>
            <a:schemeClr val="accent5">
              <a:lumMod val="20000"/>
              <a:lumOff val="80000"/>
            </a:schemeClr>
          </a:solidFill>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100" dirty="0" smtClean="0"/>
              <a:t>[Title1] “Reminding”</a:t>
            </a:r>
            <a:r>
              <a:rPr lang="en-US" altLang="zh-TW" sz="1100" dirty="0" smtClean="0">
                <a:sym typeface="Wingdings" pitchFamily="2" charset="2"/>
              </a:rPr>
              <a:t> </a:t>
            </a:r>
            <a:r>
              <a:rPr lang="en-US" altLang="zh-TW" sz="1100" dirty="0">
                <a:sym typeface="Wingdings" pitchFamily="2" charset="2"/>
              </a:rPr>
              <a:t>( Ask </a:t>
            </a:r>
            <a:r>
              <a:rPr lang="en-US" altLang="zh-TW" sz="1100" dirty="0"/>
              <a:t>PP Provide </a:t>
            </a:r>
            <a:r>
              <a:rPr lang="en-US" altLang="zh-TW" sz="1100" dirty="0" smtClean="0"/>
              <a:t>)</a:t>
            </a:r>
          </a:p>
          <a:p>
            <a:pPr marL="0" indent="0">
              <a:buNone/>
            </a:pPr>
            <a:r>
              <a:rPr lang="en-US" altLang="zh-TW" sz="1100" dirty="0" smtClean="0"/>
              <a:t>[Content1] “Your setting changes have not applied yet and will be cleared. Do you want to continue?”</a:t>
            </a:r>
            <a:r>
              <a:rPr lang="en-US" altLang="zh-TW" sz="1100" dirty="0" smtClean="0">
                <a:sym typeface="Wingdings" pitchFamily="2" charset="2"/>
              </a:rPr>
              <a:t> </a:t>
            </a:r>
            <a:r>
              <a:rPr lang="en-US" altLang="zh-TW" sz="1100" dirty="0">
                <a:sym typeface="Wingdings" pitchFamily="2" charset="2"/>
              </a:rPr>
              <a:t>( Ask </a:t>
            </a:r>
            <a:r>
              <a:rPr lang="en-US" altLang="zh-TW" sz="1100" dirty="0"/>
              <a:t>PP Provide </a:t>
            </a:r>
            <a:r>
              <a:rPr lang="en-US" altLang="zh-TW" sz="1100" dirty="0" smtClean="0"/>
              <a:t>)</a:t>
            </a:r>
            <a:endParaRPr lang="zh-TW" altLang="en-US" sz="1100" dirty="0"/>
          </a:p>
        </p:txBody>
      </p:sp>
      <p:sp>
        <p:nvSpPr>
          <p:cNvPr id="21" name="內容版面配置區 2"/>
          <p:cNvSpPr txBox="1">
            <a:spLocks/>
          </p:cNvSpPr>
          <p:nvPr/>
        </p:nvSpPr>
        <p:spPr>
          <a:xfrm>
            <a:off x="0" y="5212477"/>
            <a:ext cx="4571949" cy="10138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200" dirty="0"/>
              <a:t>Tap </a:t>
            </a:r>
            <a:r>
              <a:rPr lang="en-US" altLang="zh-TW" sz="1200" b="1" u="sng" dirty="0" smtClean="0"/>
              <a:t>Cancel</a:t>
            </a:r>
            <a:r>
              <a:rPr lang="en-US" altLang="zh-TW" sz="1200" dirty="0" smtClean="0"/>
              <a:t> will </a:t>
            </a:r>
            <a:r>
              <a:rPr lang="en-US" altLang="zh-TW" sz="1200" dirty="0"/>
              <a:t>show </a:t>
            </a:r>
            <a:r>
              <a:rPr lang="en-US" altLang="zh-TW" sz="1200" dirty="0" smtClean="0"/>
              <a:t>a popup to confirm with “Yes” button to close </a:t>
            </a:r>
            <a:r>
              <a:rPr lang="en-US" altLang="zh-TW" sz="1200" dirty="0"/>
              <a:t>popup and back to original </a:t>
            </a:r>
            <a:r>
              <a:rPr lang="en-US" altLang="zh-TW" sz="1200" dirty="0" smtClean="0"/>
              <a:t>settings, “No” button to close popup, and [title1][content 1]. </a:t>
            </a:r>
            <a:endParaRPr lang="en-US" altLang="zh-TW" sz="1200" dirty="0"/>
          </a:p>
        </p:txBody>
      </p:sp>
      <p:sp>
        <p:nvSpPr>
          <p:cNvPr id="10" name="內容版面配置區 2"/>
          <p:cNvSpPr txBox="1">
            <a:spLocks/>
          </p:cNvSpPr>
          <p:nvPr/>
        </p:nvSpPr>
        <p:spPr>
          <a:xfrm>
            <a:off x="4572051" y="5186205"/>
            <a:ext cx="4571949" cy="10533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mj-lt"/>
              <a:buAutoNum type="arabicPeriod" startAt="2"/>
            </a:pPr>
            <a:r>
              <a:rPr lang="en-US" altLang="zh-TW" sz="1200" dirty="0" smtClean="0"/>
              <a:t>Tap </a:t>
            </a:r>
            <a:r>
              <a:rPr lang="en-US" altLang="zh-TW" sz="1200" b="1" u="sng" dirty="0" smtClean="0"/>
              <a:t>Apply</a:t>
            </a:r>
            <a:r>
              <a:rPr lang="en-US" altLang="zh-TW" sz="1200" dirty="0" smtClean="0"/>
              <a:t>:</a:t>
            </a:r>
          </a:p>
          <a:p>
            <a:pPr marL="228600" indent="-228600">
              <a:buFont typeface="Arial" pitchFamily="34" charset="0"/>
              <a:buAutoNum type="arabicParenBoth"/>
            </a:pPr>
            <a:r>
              <a:rPr lang="en-US" altLang="zh-TW" sz="1200" dirty="0" smtClean="0"/>
              <a:t>If </a:t>
            </a:r>
            <a:r>
              <a:rPr lang="en-US" altLang="zh-TW" sz="1200" dirty="0"/>
              <a:t>the settings user edit should be reload</a:t>
            </a:r>
            <a:r>
              <a:rPr lang="en-US" altLang="zh-TW" sz="1200" dirty="0" smtClean="0"/>
              <a:t>, </a:t>
            </a:r>
            <a:r>
              <a:rPr lang="en-US" altLang="zh-TW" sz="1200" dirty="0"/>
              <a:t>will show a popup </a:t>
            </a:r>
            <a:r>
              <a:rPr lang="en-US" altLang="zh-TW" sz="1200" dirty="0" smtClean="0"/>
              <a:t>with “Yes” button to reload</a:t>
            </a:r>
            <a:r>
              <a:rPr lang="en-US" altLang="zh-TW" sz="1200" dirty="0"/>
              <a:t>, </a:t>
            </a:r>
            <a:r>
              <a:rPr lang="en-US" altLang="zh-TW" sz="1200" dirty="0" smtClean="0"/>
              <a:t>“No” button </a:t>
            </a:r>
            <a:r>
              <a:rPr lang="en-US" altLang="zh-TW" sz="1200" dirty="0"/>
              <a:t>to close </a:t>
            </a:r>
            <a:r>
              <a:rPr lang="en-US" altLang="zh-TW" sz="1200" dirty="0" smtClean="0"/>
              <a:t>popup, [title 2][content 2].</a:t>
            </a:r>
          </a:p>
          <a:p>
            <a:pPr marL="228600" indent="-228600">
              <a:buAutoNum type="arabicParenBoth"/>
            </a:pPr>
            <a:r>
              <a:rPr lang="en-US" altLang="zh-TW" sz="1200" dirty="0" smtClean="0"/>
              <a:t>If </a:t>
            </a:r>
            <a:r>
              <a:rPr lang="en-US" altLang="zh-TW" sz="1200" dirty="0"/>
              <a:t>the settings user edit should not be reload, skip the popup. </a:t>
            </a:r>
          </a:p>
        </p:txBody>
      </p:sp>
      <p:cxnSp>
        <p:nvCxnSpPr>
          <p:cNvPr id="6" name="直線單箭頭接點 5"/>
          <p:cNvCxnSpPr>
            <a:endCxn id="10" idx="0"/>
          </p:cNvCxnSpPr>
          <p:nvPr/>
        </p:nvCxnSpPr>
        <p:spPr>
          <a:xfrm>
            <a:off x="5724128" y="4725144"/>
            <a:ext cx="1133898" cy="46106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 name="直線單箭頭接點 7"/>
          <p:cNvCxnSpPr>
            <a:endCxn id="21" idx="0"/>
          </p:cNvCxnSpPr>
          <p:nvPr/>
        </p:nvCxnSpPr>
        <p:spPr>
          <a:xfrm flipH="1">
            <a:off x="2285975" y="5102077"/>
            <a:ext cx="2934097" cy="1104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3" name="內容版面配置區 2"/>
          <p:cNvSpPr txBox="1">
            <a:spLocks/>
          </p:cNvSpPr>
          <p:nvPr/>
        </p:nvSpPr>
        <p:spPr>
          <a:xfrm>
            <a:off x="4572051" y="6226312"/>
            <a:ext cx="4571949" cy="620688"/>
          </a:xfrm>
          <a:prstGeom prst="rect">
            <a:avLst/>
          </a:prstGeom>
          <a:solidFill>
            <a:schemeClr val="accent5">
              <a:lumMod val="20000"/>
              <a:lumOff val="80000"/>
            </a:schemeClr>
          </a:solidFill>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100" dirty="0" smtClean="0"/>
              <a:t>[Title2] “Reminding”</a:t>
            </a:r>
            <a:r>
              <a:rPr lang="en-US" altLang="zh-TW" sz="1100" dirty="0" smtClean="0">
                <a:sym typeface="Wingdings" pitchFamily="2" charset="2"/>
              </a:rPr>
              <a:t> </a:t>
            </a:r>
            <a:r>
              <a:rPr lang="en-US" altLang="zh-TW" sz="1100" dirty="0">
                <a:sym typeface="Wingdings" pitchFamily="2" charset="2"/>
              </a:rPr>
              <a:t>( Ask </a:t>
            </a:r>
            <a:r>
              <a:rPr lang="en-US" altLang="zh-TW" sz="1100" dirty="0"/>
              <a:t>PP Provide </a:t>
            </a:r>
            <a:r>
              <a:rPr lang="en-US" altLang="zh-TW" sz="1100" dirty="0" smtClean="0"/>
              <a:t>)</a:t>
            </a:r>
          </a:p>
          <a:p>
            <a:pPr marL="0" indent="0">
              <a:buNone/>
            </a:pPr>
            <a:r>
              <a:rPr lang="en-US" altLang="zh-TW" sz="1100" dirty="0" smtClean="0"/>
              <a:t>[Content2] “It will take [x] seconds to apply the settings. Do you want to continue?”</a:t>
            </a:r>
            <a:r>
              <a:rPr lang="en-US" altLang="zh-TW" sz="1100" dirty="0" smtClean="0">
                <a:sym typeface="Wingdings" pitchFamily="2" charset="2"/>
              </a:rPr>
              <a:t> </a:t>
            </a:r>
            <a:r>
              <a:rPr lang="en-US" altLang="zh-TW" sz="1100" dirty="0">
                <a:sym typeface="Wingdings" pitchFamily="2" charset="2"/>
              </a:rPr>
              <a:t>( Ask </a:t>
            </a:r>
            <a:r>
              <a:rPr lang="en-US" altLang="zh-TW" sz="1100" dirty="0"/>
              <a:t>PP Provide </a:t>
            </a:r>
            <a:r>
              <a:rPr lang="en-US" altLang="zh-TW" sz="1100" dirty="0" smtClean="0"/>
              <a:t>)</a:t>
            </a:r>
            <a:endParaRPr lang="zh-TW" altLang="en-US" sz="1100" dirty="0"/>
          </a:p>
        </p:txBody>
      </p:sp>
    </p:spTree>
    <p:extLst>
      <p:ext uri="{BB962C8B-B14F-4D97-AF65-F5344CB8AC3E}">
        <p14:creationId xmlns:p14="http://schemas.microsoft.com/office/powerpoint/2010/main" val="28797311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a:t>A</a:t>
            </a:r>
            <a:r>
              <a:rPr lang="en-US" altLang="zh-TW" sz="2000" b="1" dirty="0" smtClean="0"/>
              <a:t>5.1.1 </a:t>
            </a:r>
            <a:r>
              <a:rPr lang="en-US" altLang="zh-TW" sz="2000" b="1" dirty="0"/>
              <a:t>Camera Settings: Motion </a:t>
            </a:r>
            <a:r>
              <a:rPr lang="en-US" altLang="zh-TW" sz="2000" b="1" dirty="0" smtClean="0"/>
              <a:t>Detection: Entrance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“Cancel”: go to A5.0 without change setting of Motion Detection.</a:t>
            </a:r>
          </a:p>
          <a:p>
            <a:pPr marL="228600" indent="-228600">
              <a:buAutoNum type="arabicPeriod"/>
            </a:pPr>
            <a:r>
              <a:rPr lang="en-US" altLang="zh-TW" sz="1200" dirty="0" smtClean="0"/>
              <a:t>If Motion Detection is closed, then show the Save button; if Motion Detection is opened, show the Next button.</a:t>
            </a:r>
          </a:p>
          <a:p>
            <a:pPr marL="0" indent="0">
              <a:buNone/>
            </a:pPr>
            <a:r>
              <a:rPr lang="en-US" altLang="zh-TW" sz="1200" dirty="0" smtClean="0"/>
              <a:t> </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7" y="406128"/>
            <a:ext cx="7199809" cy="48595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742169" y="5846002"/>
            <a:ext cx="1659560" cy="679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圓角矩形 5"/>
          <p:cNvSpPr/>
          <p:nvPr/>
        </p:nvSpPr>
        <p:spPr>
          <a:xfrm>
            <a:off x="8206767" y="5836308"/>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A5.1.2</a:t>
            </a:r>
            <a:endParaRPr lang="zh-TW" altLang="en-US" sz="1400" b="1" dirty="0">
              <a:solidFill>
                <a:schemeClr val="bg1"/>
              </a:solidFill>
            </a:endParaRPr>
          </a:p>
        </p:txBody>
      </p:sp>
      <p:cxnSp>
        <p:nvCxnSpPr>
          <p:cNvPr id="7" name="直線單箭頭接點 6"/>
          <p:cNvCxnSpPr/>
          <p:nvPr/>
        </p:nvCxnSpPr>
        <p:spPr>
          <a:xfrm>
            <a:off x="5292081" y="6022259"/>
            <a:ext cx="291468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217154" y="584600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A5.0</a:t>
            </a:r>
            <a:endParaRPr lang="zh-TW" altLang="en-US" sz="1400" b="1" dirty="0">
              <a:solidFill>
                <a:schemeClr val="bg1"/>
              </a:solidFill>
            </a:endParaRPr>
          </a:p>
        </p:txBody>
      </p:sp>
      <p:cxnSp>
        <p:nvCxnSpPr>
          <p:cNvPr id="10" name="直線單箭頭接點 9"/>
          <p:cNvCxnSpPr/>
          <p:nvPr/>
        </p:nvCxnSpPr>
        <p:spPr>
          <a:xfrm flipH="1">
            <a:off x="937233" y="6003010"/>
            <a:ext cx="291468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A5.0</a:t>
            </a:r>
            <a:endParaRPr lang="zh-TW" altLang="en-US" sz="1400" b="1" dirty="0">
              <a:solidFill>
                <a:schemeClr val="bg1"/>
              </a:solidFill>
            </a:endParaRPr>
          </a:p>
        </p:txBody>
      </p:sp>
      <p:cxnSp>
        <p:nvCxnSpPr>
          <p:cNvPr id="12" name="直線單箭頭接點 11"/>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8330290" y="455637"/>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A5.0</a:t>
            </a:r>
            <a:endParaRPr lang="zh-TW" altLang="en-US" sz="1400" b="1" dirty="0">
              <a:solidFill>
                <a:schemeClr val="bg1"/>
              </a:solidFill>
            </a:endParaRPr>
          </a:p>
        </p:txBody>
      </p:sp>
      <p:cxnSp>
        <p:nvCxnSpPr>
          <p:cNvPr id="14" name="直線單箭頭接點 13"/>
          <p:cNvCxnSpPr/>
          <p:nvPr/>
        </p:nvCxnSpPr>
        <p:spPr>
          <a:xfrm>
            <a:off x="8007892" y="641589"/>
            <a:ext cx="322399"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71038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a:t>A</a:t>
            </a:r>
            <a:r>
              <a:rPr lang="en-US" altLang="zh-TW" sz="2000" b="1" dirty="0" smtClean="0"/>
              <a:t>5.1.2 </a:t>
            </a:r>
            <a:r>
              <a:rPr lang="en-US" altLang="zh-TW" sz="2000" b="1" dirty="0"/>
              <a:t>Camera Settings: Motion Detection: </a:t>
            </a:r>
            <a:r>
              <a:rPr lang="en-US" altLang="zh-TW" sz="2000" b="1" dirty="0" smtClean="0"/>
              <a:t>Active Area</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a:t>“Cancel”: go to </a:t>
            </a:r>
            <a:r>
              <a:rPr lang="en-US" altLang="zh-TW" sz="1200" dirty="0" smtClean="0"/>
              <a:t>A5.0 </a:t>
            </a:r>
            <a:r>
              <a:rPr lang="en-US" altLang="zh-TW" sz="1200" dirty="0"/>
              <a:t>without change setting of Motion Detection.</a:t>
            </a:r>
          </a:p>
          <a:p>
            <a:pPr marL="228600" indent="-228600">
              <a:buAutoNum type="arabicPeriod"/>
            </a:pPr>
            <a:r>
              <a:rPr lang="en-US" altLang="zh-TW" sz="1200" dirty="0" smtClean="0"/>
              <a:t>Push the ”Clear All” button, Clean all set-up in the Active Area.</a:t>
            </a:r>
          </a:p>
          <a:p>
            <a:pPr marL="228600" indent="-228600">
              <a:buAutoNum type="arabicPeriod"/>
            </a:pPr>
            <a:r>
              <a:rPr lang="en-US" altLang="zh-TW" sz="1200" dirty="0"/>
              <a:t>Active </a:t>
            </a:r>
            <a:r>
              <a:rPr lang="en-US" altLang="zh-TW" sz="1200" dirty="0" smtClean="0"/>
              <a:t>Area: the matrix is defined by RD and PP.</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7" y="406128"/>
            <a:ext cx="7199809" cy="485959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圓角矩形 7"/>
          <p:cNvSpPr/>
          <p:nvPr/>
        </p:nvSpPr>
        <p:spPr>
          <a:xfrm>
            <a:off x="8316418" y="43968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A5.1.3</a:t>
            </a:r>
            <a:endParaRPr lang="zh-TW" altLang="en-US" sz="1400" b="1" dirty="0">
              <a:solidFill>
                <a:schemeClr val="bg1"/>
              </a:solidFill>
            </a:endParaRPr>
          </a:p>
        </p:txBody>
      </p:sp>
      <p:cxnSp>
        <p:nvCxnSpPr>
          <p:cNvPr id="9" name="直線單箭頭接點 8"/>
          <p:cNvCxnSpPr/>
          <p:nvPr/>
        </p:nvCxnSpPr>
        <p:spPr>
          <a:xfrm>
            <a:off x="7884368" y="625633"/>
            <a:ext cx="43204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A5.0</a:t>
            </a:r>
            <a:endParaRPr lang="zh-TW" altLang="en-US" sz="1400" b="1" dirty="0">
              <a:solidFill>
                <a:schemeClr val="bg1"/>
              </a:solidFill>
            </a:endParaRPr>
          </a:p>
        </p:txBody>
      </p:sp>
      <p:cxnSp>
        <p:nvCxnSpPr>
          <p:cNvPr id="13" name="直線單箭頭接點 12"/>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內容版面配置區 2"/>
          <p:cNvSpPr txBox="1">
            <a:spLocks/>
          </p:cNvSpPr>
          <p:nvPr/>
        </p:nvSpPr>
        <p:spPr>
          <a:xfrm>
            <a:off x="-4432" y="6237312"/>
            <a:ext cx="9144000" cy="648072"/>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 </a:t>
            </a:r>
            <a:r>
              <a:rPr lang="en-US" altLang="zh-TW" sz="1200" dirty="0" smtClean="0"/>
              <a:t>“Mark </a:t>
            </a:r>
            <a:r>
              <a:rPr lang="en-US" altLang="zh-TW" sz="1200" dirty="0"/>
              <a:t>the areas you want to monitor for movement by pointing and lengthening.” descripting the method of </a:t>
            </a:r>
            <a:r>
              <a:rPr lang="en-US" altLang="zh-TW" sz="1200" dirty="0" smtClean="0"/>
              <a:t>using</a:t>
            </a:r>
            <a:endParaRPr lang="en-US" altLang="zh-TW" sz="1200" dirty="0"/>
          </a:p>
        </p:txBody>
      </p:sp>
    </p:spTree>
    <p:extLst>
      <p:ext uri="{BB962C8B-B14F-4D97-AF65-F5344CB8AC3E}">
        <p14:creationId xmlns:p14="http://schemas.microsoft.com/office/powerpoint/2010/main" val="612115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A5.1.3 </a:t>
            </a:r>
            <a:r>
              <a:rPr lang="en-US" altLang="zh-TW" sz="2000" b="1" dirty="0"/>
              <a:t>Camera Settings: Motion Detection: </a:t>
            </a:r>
            <a:r>
              <a:rPr lang="en-US" altLang="zh-TW" sz="2000" b="1" dirty="0" smtClean="0"/>
              <a:t>Schedule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a:t>“Cancel”: go to </a:t>
            </a:r>
            <a:r>
              <a:rPr lang="en-US" altLang="zh-TW" sz="1200" dirty="0" smtClean="0"/>
              <a:t>A5.0 </a:t>
            </a:r>
            <a:r>
              <a:rPr lang="en-US" altLang="zh-TW" sz="1200" dirty="0"/>
              <a:t>without change setting of Motion Detection.</a:t>
            </a:r>
          </a:p>
          <a:p>
            <a:pPr marL="228600" indent="-228600">
              <a:buAutoNum type="arabicPeriod"/>
            </a:pPr>
            <a:r>
              <a:rPr lang="en-US" altLang="zh-TW" sz="1200" dirty="0" smtClean="0"/>
              <a:t>Always / Repeat are single choose.</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7" y="406124"/>
            <a:ext cx="7199809" cy="48595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248178" y="1632754"/>
            <a:ext cx="827582"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A5.1.3a</a:t>
            </a:r>
            <a:endParaRPr lang="zh-TW" altLang="en-US" sz="1400" b="1" dirty="0">
              <a:solidFill>
                <a:schemeClr val="bg1"/>
              </a:solidFill>
            </a:endParaRPr>
          </a:p>
        </p:txBody>
      </p:sp>
      <p:cxnSp>
        <p:nvCxnSpPr>
          <p:cNvPr id="6" name="直線單箭頭接點 5"/>
          <p:cNvCxnSpPr/>
          <p:nvPr/>
        </p:nvCxnSpPr>
        <p:spPr>
          <a:xfrm>
            <a:off x="7528098" y="1818705"/>
            <a:ext cx="72008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316418" y="43196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A5.1.4</a:t>
            </a:r>
            <a:endParaRPr lang="zh-TW" altLang="en-US" sz="1400" b="1" dirty="0">
              <a:solidFill>
                <a:schemeClr val="bg1"/>
              </a:solidFill>
            </a:endParaRPr>
          </a:p>
        </p:txBody>
      </p:sp>
      <p:cxnSp>
        <p:nvCxnSpPr>
          <p:cNvPr id="8" name="直線單箭頭接點 7"/>
          <p:cNvCxnSpPr/>
          <p:nvPr/>
        </p:nvCxnSpPr>
        <p:spPr>
          <a:xfrm>
            <a:off x="7884368" y="617911"/>
            <a:ext cx="43204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A5.0</a:t>
            </a:r>
            <a:endParaRPr lang="zh-TW" altLang="en-US" sz="1400" b="1" dirty="0">
              <a:solidFill>
                <a:schemeClr val="bg1"/>
              </a:solidFill>
            </a:endParaRPr>
          </a:p>
        </p:txBody>
      </p:sp>
      <p:cxnSp>
        <p:nvCxnSpPr>
          <p:cNvPr id="11" name="直線單箭頭接點 10"/>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2225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A5.1.3a </a:t>
            </a:r>
            <a:r>
              <a:rPr lang="en-US" altLang="zh-TW" sz="2000" b="1" dirty="0"/>
              <a:t>Camera Settings: Motion Detection: </a:t>
            </a:r>
            <a:r>
              <a:rPr lang="en-US" altLang="zh-TW" sz="2000" b="1" dirty="0" smtClean="0"/>
              <a:t>Schedule: Repeat</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These items are multiple choose. And the default is “whole week”(always).</a:t>
            </a:r>
          </a:p>
          <a:p>
            <a:pPr marL="228600" indent="-228600">
              <a:buAutoNum type="arabicPeriod"/>
            </a:pPr>
            <a:r>
              <a:rPr lang="en-US" altLang="zh-TW" sz="1200" dirty="0" smtClean="0"/>
              <a:t>Time picker is defined by system (RD).</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4"/>
            <a:ext cx="7199807"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圓角矩形 4"/>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A5.1.3</a:t>
            </a:r>
            <a:endParaRPr lang="zh-TW" altLang="en-US" sz="1400" b="1" dirty="0">
              <a:solidFill>
                <a:schemeClr val="bg1"/>
              </a:solidFill>
            </a:endParaRPr>
          </a:p>
        </p:txBody>
      </p:sp>
      <p:cxnSp>
        <p:nvCxnSpPr>
          <p:cNvPr id="6" name="直線單箭頭接點 5"/>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9" name="直線單箭頭接點 8"/>
          <p:cNvCxnSpPr/>
          <p:nvPr/>
        </p:nvCxnSpPr>
        <p:spPr>
          <a:xfrm flipV="1">
            <a:off x="2123728" y="1772817"/>
            <a:ext cx="936106" cy="360040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直線單箭頭接點 10"/>
          <p:cNvCxnSpPr/>
          <p:nvPr/>
        </p:nvCxnSpPr>
        <p:spPr>
          <a:xfrm flipV="1">
            <a:off x="2636170" y="4005064"/>
            <a:ext cx="711694" cy="152055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027"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334268" y="5265713"/>
            <a:ext cx="1796345" cy="95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1637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A5.1.4 Camera Settings: Motion Detection: Recording</a:t>
            </a:r>
            <a:endParaRPr lang="zh-TW" altLang="en-US" sz="20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4"/>
            <a:ext cx="7199807" cy="48595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316418" y="43196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A5.0</a:t>
            </a:r>
            <a:endParaRPr lang="zh-TW" altLang="en-US" sz="1400" b="1" dirty="0">
              <a:solidFill>
                <a:schemeClr val="bg1"/>
              </a:solidFill>
            </a:endParaRPr>
          </a:p>
        </p:txBody>
      </p:sp>
      <p:cxnSp>
        <p:nvCxnSpPr>
          <p:cNvPr id="6" name="直線單箭頭接點 5"/>
          <p:cNvCxnSpPr/>
          <p:nvPr/>
        </p:nvCxnSpPr>
        <p:spPr>
          <a:xfrm>
            <a:off x="7956378" y="617911"/>
            <a:ext cx="36004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A5.0</a:t>
            </a:r>
            <a:endParaRPr lang="zh-TW" altLang="en-US" sz="1400" b="1" dirty="0">
              <a:solidFill>
                <a:schemeClr val="bg1"/>
              </a:solidFill>
            </a:endParaRPr>
          </a:p>
        </p:txBody>
      </p:sp>
      <p:cxnSp>
        <p:nvCxnSpPr>
          <p:cNvPr id="13" name="直線單箭頭接點 12"/>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4"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smtClean="0"/>
              <a:t>“Cancel”: go to A5.0 without change setting of Motion Detection.</a:t>
            </a:r>
          </a:p>
          <a:p>
            <a:pPr marL="228600" indent="-228600">
              <a:buAutoNum type="arabicPeriod"/>
            </a:pPr>
            <a:r>
              <a:rPr lang="en-US" altLang="zh-TW" sz="1200" dirty="0" smtClean="0"/>
              <a:t>“Recording whenever… “ is single choose.</a:t>
            </a:r>
            <a:endParaRPr lang="zh-TW" altLang="en-US" sz="1200" dirty="0"/>
          </a:p>
        </p:txBody>
      </p:sp>
    </p:spTree>
    <p:extLst>
      <p:ext uri="{BB962C8B-B14F-4D97-AF65-F5344CB8AC3E}">
        <p14:creationId xmlns:p14="http://schemas.microsoft.com/office/powerpoint/2010/main" val="42332385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A5.2.1 </a:t>
            </a:r>
            <a:r>
              <a:rPr lang="en-US" altLang="zh-TW" sz="2000" b="1" dirty="0"/>
              <a:t>Camera Settings: Sound </a:t>
            </a:r>
            <a:r>
              <a:rPr lang="en-US" altLang="zh-TW" sz="2000" b="1" dirty="0" smtClean="0"/>
              <a:t>Detection: Entrance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“Cancel”: go to A5.0 without change setting of Sound Detection.</a:t>
            </a:r>
          </a:p>
          <a:p>
            <a:pPr marL="228600" indent="-228600">
              <a:buAutoNum type="arabicPeriod"/>
            </a:pPr>
            <a:r>
              <a:rPr lang="en-US" altLang="zh-TW" sz="1200" dirty="0" smtClean="0"/>
              <a:t>If Sound Detection is closed, then show the Save button; if Sound Detection is opened, show the Next button.</a:t>
            </a:r>
          </a:p>
          <a:p>
            <a:pPr marL="0" indent="0">
              <a:buNone/>
            </a:pPr>
            <a:r>
              <a:rPr lang="en-US" altLang="zh-TW" sz="1200" dirty="0" smtClean="0"/>
              <a:t> </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7" y="406124"/>
            <a:ext cx="7199809" cy="48595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742169" y="5846002"/>
            <a:ext cx="1659560" cy="679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圓角矩形 5"/>
          <p:cNvSpPr/>
          <p:nvPr/>
        </p:nvSpPr>
        <p:spPr>
          <a:xfrm>
            <a:off x="8206767" y="5836308"/>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A5.2.2</a:t>
            </a:r>
            <a:endParaRPr lang="zh-TW" altLang="en-US" sz="1400" b="1" dirty="0">
              <a:solidFill>
                <a:schemeClr val="bg1"/>
              </a:solidFill>
            </a:endParaRPr>
          </a:p>
        </p:txBody>
      </p:sp>
      <p:cxnSp>
        <p:nvCxnSpPr>
          <p:cNvPr id="7" name="直線單箭頭接點 6"/>
          <p:cNvCxnSpPr/>
          <p:nvPr/>
        </p:nvCxnSpPr>
        <p:spPr>
          <a:xfrm>
            <a:off x="5292081" y="6022259"/>
            <a:ext cx="291468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217154" y="584600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0" name="直線單箭頭接點 9"/>
          <p:cNvCxnSpPr/>
          <p:nvPr/>
        </p:nvCxnSpPr>
        <p:spPr>
          <a:xfrm flipH="1">
            <a:off x="937233" y="6003010"/>
            <a:ext cx="291468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A5.0</a:t>
            </a:r>
            <a:endParaRPr lang="zh-TW" altLang="en-US" sz="1400" b="1" dirty="0">
              <a:solidFill>
                <a:schemeClr val="bg1"/>
              </a:solidFill>
            </a:endParaRPr>
          </a:p>
        </p:txBody>
      </p:sp>
      <p:cxnSp>
        <p:nvCxnSpPr>
          <p:cNvPr id="12" name="直線單箭頭接點 11"/>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57015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A5.2.2 Camera Settings: Sound Detection: Threshold</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a:t>“Cancel”: go to </a:t>
            </a:r>
            <a:r>
              <a:rPr lang="en-US" altLang="zh-TW" sz="1200" dirty="0" smtClean="0"/>
              <a:t>A5.0 </a:t>
            </a:r>
            <a:r>
              <a:rPr lang="en-US" altLang="zh-TW" sz="1200" dirty="0"/>
              <a:t>without change setting of Motion Detection</a:t>
            </a:r>
            <a:r>
              <a:rPr lang="en-US" altLang="zh-TW" sz="1200" dirty="0" smtClean="0"/>
              <a:t>.</a:t>
            </a:r>
            <a:endParaRPr lang="en-US" altLang="zh-TW" sz="1200" dirty="0"/>
          </a:p>
          <a:p>
            <a:pPr marL="228600" indent="-228600">
              <a:buAutoNum type="arabicPeriod"/>
            </a:pPr>
            <a:r>
              <a:rPr lang="en-US" altLang="zh-TW" sz="1200" dirty="0" smtClean="0"/>
              <a:t>Sound Threshold: the histogram is defined by RD and PP.</a:t>
            </a:r>
          </a:p>
          <a:p>
            <a:pPr marL="228600" indent="-228600">
              <a:buAutoNum type="arabicPeriod"/>
            </a:pPr>
            <a:r>
              <a:rPr lang="en-US" altLang="zh-TW" sz="1200" dirty="0" smtClean="0"/>
              <a:t>[dB]: show the present sound value.</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7" y="406124"/>
            <a:ext cx="7199809" cy="48595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圓角矩形 7"/>
          <p:cNvSpPr/>
          <p:nvPr/>
        </p:nvSpPr>
        <p:spPr>
          <a:xfrm>
            <a:off x="8316418" y="43968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A5.2.3</a:t>
            </a:r>
            <a:endParaRPr lang="zh-TW" altLang="en-US" sz="1400" b="1" dirty="0">
              <a:solidFill>
                <a:schemeClr val="bg1"/>
              </a:solidFill>
            </a:endParaRPr>
          </a:p>
        </p:txBody>
      </p:sp>
      <p:cxnSp>
        <p:nvCxnSpPr>
          <p:cNvPr id="9" name="直線單箭頭接點 8"/>
          <p:cNvCxnSpPr/>
          <p:nvPr/>
        </p:nvCxnSpPr>
        <p:spPr>
          <a:xfrm>
            <a:off x="7884368" y="625633"/>
            <a:ext cx="43204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3" name="直線單箭頭接點 12"/>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4" name="內容版面配置區 2"/>
          <p:cNvSpPr txBox="1">
            <a:spLocks/>
          </p:cNvSpPr>
          <p:nvPr/>
        </p:nvSpPr>
        <p:spPr>
          <a:xfrm>
            <a:off x="-4432" y="6237312"/>
            <a:ext cx="9144000" cy="648072"/>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 “Drag the blue button to select a volume level. Your camera will check for any sound that is louder than the volume level you set.” descripting the method of </a:t>
            </a:r>
            <a:r>
              <a:rPr lang="en-US" altLang="zh-TW" sz="1200" dirty="0" smtClean="0"/>
              <a:t>using</a:t>
            </a:r>
            <a:endParaRPr lang="en-US" altLang="zh-TW" sz="1200" dirty="0"/>
          </a:p>
        </p:txBody>
      </p:sp>
    </p:spTree>
    <p:extLst>
      <p:ext uri="{BB962C8B-B14F-4D97-AF65-F5344CB8AC3E}">
        <p14:creationId xmlns:p14="http://schemas.microsoft.com/office/powerpoint/2010/main" val="62968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p:txBody>
          <a:bodyPr/>
          <a:lstStyle/>
          <a:p>
            <a:endParaRPr lang="zh-TW" altLang="en-US"/>
          </a:p>
        </p:txBody>
      </p:sp>
      <p:pic>
        <p:nvPicPr>
          <p:cNvPr id="3074" name="Picture 2" descr="D:\mydlink\Interaction Designer\3OS+\iOS+\20130417_+3.1.0_i\02.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71552" y="997744"/>
            <a:ext cx="7200900" cy="486251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0" y="0"/>
            <a:ext cx="9144000" cy="6858000"/>
          </a:xfrm>
          <a:prstGeom prst="rect">
            <a:avLst/>
          </a:prstGeom>
          <a:solidFill>
            <a:schemeClr val="accent5">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4000" dirty="0" smtClean="0"/>
              <a:t>1. My Devices</a:t>
            </a:r>
            <a:endParaRPr lang="zh-TW" altLang="en-US" sz="4000" dirty="0"/>
          </a:p>
        </p:txBody>
      </p:sp>
    </p:spTree>
    <p:extLst>
      <p:ext uri="{BB962C8B-B14F-4D97-AF65-F5344CB8AC3E}">
        <p14:creationId xmlns:p14="http://schemas.microsoft.com/office/powerpoint/2010/main" val="20864509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A5.2.3 </a:t>
            </a:r>
            <a:r>
              <a:rPr lang="en-US" altLang="zh-TW" sz="2000" b="1" dirty="0"/>
              <a:t>Camera Settings: Sound Detection: </a:t>
            </a:r>
            <a:r>
              <a:rPr lang="en-US" altLang="zh-TW" sz="2000" b="1" dirty="0" smtClean="0"/>
              <a:t>Schedule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a:t>“Cancel”: go to </a:t>
            </a:r>
            <a:r>
              <a:rPr lang="en-US" altLang="zh-TW" sz="1200" dirty="0" smtClean="0"/>
              <a:t>A5.0 </a:t>
            </a:r>
            <a:r>
              <a:rPr lang="en-US" altLang="zh-TW" sz="1200" dirty="0"/>
              <a:t>without change setting of Motion Detection.</a:t>
            </a:r>
          </a:p>
          <a:p>
            <a:pPr marL="228600" indent="-228600">
              <a:buAutoNum type="arabicPeriod"/>
            </a:pPr>
            <a:r>
              <a:rPr lang="en-US" altLang="zh-TW" sz="1200" dirty="0" smtClean="0"/>
              <a:t>Always / Repeat are single choose.</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7" y="406124"/>
            <a:ext cx="7199809" cy="48595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261826" y="1632754"/>
            <a:ext cx="827582"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A5.2.3a</a:t>
            </a:r>
            <a:endParaRPr lang="zh-TW" altLang="en-US" sz="1400" b="1" dirty="0">
              <a:solidFill>
                <a:schemeClr val="bg1"/>
              </a:solidFill>
            </a:endParaRPr>
          </a:p>
        </p:txBody>
      </p:sp>
      <p:cxnSp>
        <p:nvCxnSpPr>
          <p:cNvPr id="6" name="直線單箭頭接點 5"/>
          <p:cNvCxnSpPr/>
          <p:nvPr/>
        </p:nvCxnSpPr>
        <p:spPr>
          <a:xfrm>
            <a:off x="7541746" y="1818705"/>
            <a:ext cx="72008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316418" y="43196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A5.2.4</a:t>
            </a:r>
            <a:endParaRPr lang="zh-TW" altLang="en-US" sz="1400" b="1" dirty="0">
              <a:solidFill>
                <a:schemeClr val="bg1"/>
              </a:solidFill>
            </a:endParaRPr>
          </a:p>
        </p:txBody>
      </p:sp>
      <p:cxnSp>
        <p:nvCxnSpPr>
          <p:cNvPr id="8" name="直線單箭頭接點 7"/>
          <p:cNvCxnSpPr/>
          <p:nvPr/>
        </p:nvCxnSpPr>
        <p:spPr>
          <a:xfrm>
            <a:off x="7884368" y="617911"/>
            <a:ext cx="43204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1" name="直線單箭頭接點 10"/>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30117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A5.2.3a </a:t>
            </a:r>
            <a:r>
              <a:rPr lang="en-US" altLang="zh-TW" sz="2000" b="1" dirty="0"/>
              <a:t>Camera Settings: Sound Detection: </a:t>
            </a:r>
            <a:r>
              <a:rPr lang="en-US" altLang="zh-TW" sz="2000" b="1" dirty="0" smtClean="0"/>
              <a:t>Schedule: Repeat</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These items are multiple choose. And the default is “whole week”(always).</a:t>
            </a:r>
          </a:p>
          <a:p>
            <a:pPr marL="228600" indent="-228600">
              <a:buAutoNum type="arabicPeriod"/>
            </a:pPr>
            <a:r>
              <a:rPr lang="en-US" altLang="zh-TW" sz="1200" dirty="0" smtClean="0"/>
              <a:t>Time picker is defined by system (RD).</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4"/>
            <a:ext cx="7199807"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圓角矩形 4"/>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A5.2.3</a:t>
            </a:r>
            <a:endParaRPr lang="zh-TW" altLang="en-US" sz="1400" b="1" dirty="0">
              <a:solidFill>
                <a:schemeClr val="bg1"/>
              </a:solidFill>
            </a:endParaRPr>
          </a:p>
        </p:txBody>
      </p:sp>
      <p:cxnSp>
        <p:nvCxnSpPr>
          <p:cNvPr id="6" name="直線單箭頭接點 5"/>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9" name="直線單箭頭接點 8"/>
          <p:cNvCxnSpPr/>
          <p:nvPr/>
        </p:nvCxnSpPr>
        <p:spPr>
          <a:xfrm flipV="1">
            <a:off x="2483770" y="2132856"/>
            <a:ext cx="576064" cy="324036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直線單箭頭接點 10"/>
          <p:cNvCxnSpPr/>
          <p:nvPr/>
        </p:nvCxnSpPr>
        <p:spPr>
          <a:xfrm flipV="1">
            <a:off x="2636170" y="3933056"/>
            <a:ext cx="576064" cy="159256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2"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334268" y="5265713"/>
            <a:ext cx="1796345" cy="95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4649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A5.2.4 </a:t>
            </a:r>
            <a:r>
              <a:rPr lang="en-US" altLang="zh-TW" sz="2000" b="1" dirty="0"/>
              <a:t>Camera Settings: Sound Detection: </a:t>
            </a:r>
            <a:r>
              <a:rPr lang="en-US" altLang="zh-TW" sz="2000" b="1" dirty="0" smtClean="0"/>
              <a:t>Recording</a:t>
            </a:r>
            <a:endParaRPr lang="zh-TW" altLang="en-US" sz="20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8"/>
            <a:ext cx="7199807"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316418" y="43196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6" name="直線單箭頭接點 5"/>
          <p:cNvCxnSpPr/>
          <p:nvPr/>
        </p:nvCxnSpPr>
        <p:spPr>
          <a:xfrm>
            <a:off x="7956378" y="617911"/>
            <a:ext cx="36004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A5.0</a:t>
            </a:r>
            <a:endParaRPr lang="zh-TW" altLang="en-US" sz="1400" b="1" dirty="0">
              <a:solidFill>
                <a:schemeClr val="bg1"/>
              </a:solidFill>
            </a:endParaRPr>
          </a:p>
        </p:txBody>
      </p:sp>
      <p:cxnSp>
        <p:nvCxnSpPr>
          <p:cNvPr id="13" name="直線單箭頭接點 12"/>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4"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a:t>“Cancel”: go to </a:t>
            </a:r>
            <a:r>
              <a:rPr lang="en-US" altLang="zh-TW" sz="1200" dirty="0" smtClean="0"/>
              <a:t>A5.0 </a:t>
            </a:r>
            <a:r>
              <a:rPr lang="en-US" altLang="zh-TW" sz="1200" dirty="0"/>
              <a:t>without change setting of </a:t>
            </a:r>
            <a:r>
              <a:rPr lang="en-US" altLang="zh-TW" sz="1200" dirty="0" smtClean="0"/>
              <a:t>Sound </a:t>
            </a:r>
            <a:r>
              <a:rPr lang="en-US" altLang="zh-TW" sz="1200" dirty="0"/>
              <a:t>Detection</a:t>
            </a:r>
            <a:r>
              <a:rPr lang="en-US" altLang="zh-TW" sz="1200" dirty="0" smtClean="0"/>
              <a:t>.</a:t>
            </a:r>
          </a:p>
          <a:p>
            <a:pPr marL="228600" indent="-228600">
              <a:buAutoNum type="arabicPeriod"/>
            </a:pPr>
            <a:r>
              <a:rPr lang="en-US" altLang="zh-TW" sz="1200" dirty="0" smtClean="0"/>
              <a:t>“Recording whenever… “ is single choose.</a:t>
            </a:r>
            <a:endParaRPr lang="zh-TW" altLang="en-US" sz="1200" dirty="0"/>
          </a:p>
        </p:txBody>
      </p:sp>
    </p:spTree>
    <p:extLst>
      <p:ext uri="{BB962C8B-B14F-4D97-AF65-F5344CB8AC3E}">
        <p14:creationId xmlns:p14="http://schemas.microsoft.com/office/powerpoint/2010/main" val="10454041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a:t>A5.3.1 Camera Settings: </a:t>
            </a:r>
            <a:r>
              <a:rPr lang="en-US" altLang="zh-TW" sz="2000" b="1" dirty="0" smtClean="0"/>
              <a:t>Cycle Recording: Entrance</a:t>
            </a:r>
            <a:endParaRPr lang="zh-TW" altLang="en-US" sz="2000" dirty="0"/>
          </a:p>
        </p:txBody>
      </p:sp>
      <p:sp>
        <p:nvSpPr>
          <p:cNvPr id="3" name="內容版面配置區 2"/>
          <p:cNvSpPr>
            <a:spLocks noGrp="1"/>
          </p:cNvSpPr>
          <p:nvPr>
            <p:ph idx="1"/>
          </p:nvPr>
        </p:nvSpPr>
        <p:spPr>
          <a:xfrm>
            <a:off x="-51" y="5273498"/>
            <a:ext cx="9144000" cy="1584502"/>
          </a:xfrm>
        </p:spPr>
        <p:txBody>
          <a:bodyPr>
            <a:normAutofit/>
          </a:bodyPr>
          <a:lstStyle/>
          <a:p>
            <a:pPr marL="228600" indent="-228600">
              <a:buAutoNum type="arabicPeriod"/>
            </a:pPr>
            <a:r>
              <a:rPr lang="en-US" altLang="zh-TW" sz="1200" dirty="0" smtClean="0"/>
              <a:t>“Cancel”: go to A5.0 without change setting of Cycle Recording.</a:t>
            </a:r>
          </a:p>
          <a:p>
            <a:pPr marL="228600" indent="-228600">
              <a:buFont typeface="Arial" pitchFamily="34" charset="0"/>
              <a:buAutoNum type="arabicPeriod"/>
            </a:pPr>
            <a:r>
              <a:rPr lang="en-US" altLang="zh-TW" sz="1200" dirty="0"/>
              <a:t>If </a:t>
            </a:r>
            <a:r>
              <a:rPr lang="en-US" altLang="zh-TW" sz="1200" dirty="0" smtClean="0"/>
              <a:t>Cycle Recording is </a:t>
            </a:r>
            <a:r>
              <a:rPr lang="en-US" altLang="zh-TW" sz="1200" dirty="0"/>
              <a:t>closed, then show the Save button; if Cycle Recording </a:t>
            </a:r>
            <a:r>
              <a:rPr lang="en-US" altLang="zh-TW" sz="1200" dirty="0" smtClean="0"/>
              <a:t>is </a:t>
            </a:r>
            <a:r>
              <a:rPr lang="en-US" altLang="zh-TW" sz="1200" dirty="0"/>
              <a:t>opened, show the Next button</a:t>
            </a:r>
            <a:r>
              <a:rPr lang="en-US" altLang="zh-TW" sz="1200" dirty="0" smtClean="0"/>
              <a:t>.</a:t>
            </a:r>
          </a:p>
          <a:p>
            <a:pPr marL="228600" indent="-228600">
              <a:buAutoNum type="arabicPeriod"/>
            </a:pPr>
            <a:endParaRPr lang="en-US" altLang="zh-TW" sz="1200" dirty="0" smtClean="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4"/>
            <a:ext cx="7199807" cy="485959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圓角矩形 10"/>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2" name="直線單箭頭接點 11"/>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5" name="圓角矩形 14"/>
          <p:cNvSpPr/>
          <p:nvPr/>
        </p:nvSpPr>
        <p:spPr>
          <a:xfrm>
            <a:off x="8316418" y="445608"/>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6" name="直線單箭頭接點 15"/>
          <p:cNvCxnSpPr/>
          <p:nvPr/>
        </p:nvCxnSpPr>
        <p:spPr>
          <a:xfrm flipV="1">
            <a:off x="7956378" y="631563"/>
            <a:ext cx="360040" cy="212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pic>
        <p:nvPicPr>
          <p:cNvPr id="18"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742169" y="5846002"/>
            <a:ext cx="1659560" cy="679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圓角矩形 18"/>
          <p:cNvSpPr/>
          <p:nvPr/>
        </p:nvSpPr>
        <p:spPr>
          <a:xfrm>
            <a:off x="8206767" y="5836308"/>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A5.3.2</a:t>
            </a:r>
            <a:endParaRPr lang="zh-TW" altLang="en-US" sz="1400" b="1" dirty="0">
              <a:solidFill>
                <a:schemeClr val="bg1"/>
              </a:solidFill>
            </a:endParaRPr>
          </a:p>
        </p:txBody>
      </p:sp>
      <p:cxnSp>
        <p:nvCxnSpPr>
          <p:cNvPr id="20" name="直線單箭頭接點 19"/>
          <p:cNvCxnSpPr/>
          <p:nvPr/>
        </p:nvCxnSpPr>
        <p:spPr>
          <a:xfrm>
            <a:off x="5292081" y="6022259"/>
            <a:ext cx="291468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1" name="圓角矩形 20"/>
          <p:cNvSpPr/>
          <p:nvPr/>
        </p:nvSpPr>
        <p:spPr>
          <a:xfrm>
            <a:off x="217154" y="584600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22" name="直線單箭頭接點 21"/>
          <p:cNvCxnSpPr/>
          <p:nvPr/>
        </p:nvCxnSpPr>
        <p:spPr>
          <a:xfrm flipH="1">
            <a:off x="937233" y="6003010"/>
            <a:ext cx="291468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813436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A5.3.2 </a:t>
            </a:r>
            <a:r>
              <a:rPr lang="en-US" altLang="zh-TW" sz="2000" b="1" dirty="0"/>
              <a:t>Camera Settings: Sound Detection: </a:t>
            </a:r>
            <a:r>
              <a:rPr lang="en-US" altLang="zh-TW" sz="2000" b="1" dirty="0" smtClean="0"/>
              <a:t>Schedule</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a:t>“Cancel”: go to </a:t>
            </a:r>
            <a:r>
              <a:rPr lang="en-US" altLang="zh-TW" sz="1200" dirty="0" smtClean="0"/>
              <a:t>A5.0 </a:t>
            </a:r>
            <a:r>
              <a:rPr lang="en-US" altLang="zh-TW" sz="1200" dirty="0"/>
              <a:t>without change setting of Motion Detection.</a:t>
            </a:r>
          </a:p>
          <a:p>
            <a:pPr marL="228600" indent="-228600">
              <a:buAutoNum type="arabicPeriod"/>
            </a:pPr>
            <a:r>
              <a:rPr lang="en-US" altLang="zh-TW" sz="1200" dirty="0" smtClean="0"/>
              <a:t>Always / Repeat are single choose.</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4"/>
            <a:ext cx="7199807"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261826" y="1632754"/>
            <a:ext cx="827582"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A5.3.2a</a:t>
            </a:r>
            <a:endParaRPr lang="zh-TW" altLang="en-US" sz="1400" b="1" dirty="0">
              <a:solidFill>
                <a:schemeClr val="bg1"/>
              </a:solidFill>
            </a:endParaRPr>
          </a:p>
        </p:txBody>
      </p:sp>
      <p:cxnSp>
        <p:nvCxnSpPr>
          <p:cNvPr id="6" name="直線單箭頭接點 5"/>
          <p:cNvCxnSpPr/>
          <p:nvPr/>
        </p:nvCxnSpPr>
        <p:spPr>
          <a:xfrm>
            <a:off x="7541746" y="1818705"/>
            <a:ext cx="720080"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316418" y="43196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8" name="直線單箭頭接點 7"/>
          <p:cNvCxnSpPr/>
          <p:nvPr/>
        </p:nvCxnSpPr>
        <p:spPr>
          <a:xfrm>
            <a:off x="7884368" y="617911"/>
            <a:ext cx="432048"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1" name="直線單箭頭接點 10"/>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038653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A5.3.2a </a:t>
            </a:r>
            <a:r>
              <a:rPr lang="en-US" altLang="zh-TW" sz="2000" b="1" dirty="0"/>
              <a:t>Camera Settings: Cycle Recording</a:t>
            </a:r>
            <a:r>
              <a:rPr lang="en-US" altLang="zh-TW" sz="2000" b="1" dirty="0" smtClean="0"/>
              <a:t>: Schedule: Repeat</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AutoNum type="arabicPeriod"/>
            </a:pPr>
            <a:r>
              <a:rPr lang="en-US" altLang="zh-TW" sz="1200" dirty="0" smtClean="0"/>
              <a:t>These items are multiple choose. And the default is “whole week”(always).</a:t>
            </a:r>
          </a:p>
          <a:p>
            <a:pPr marL="228600" indent="-228600">
              <a:buAutoNum type="arabicPeriod"/>
            </a:pPr>
            <a:r>
              <a:rPr lang="en-US" altLang="zh-TW" sz="1200" dirty="0" smtClean="0"/>
              <a:t>Time picker is defined by system (RD).</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4"/>
            <a:ext cx="7199807"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圓角矩形 4"/>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A5.3.2</a:t>
            </a:r>
            <a:endParaRPr lang="zh-TW" altLang="en-US" sz="1400" b="1" dirty="0">
              <a:solidFill>
                <a:schemeClr val="bg1"/>
              </a:solidFill>
            </a:endParaRPr>
          </a:p>
        </p:txBody>
      </p:sp>
      <p:cxnSp>
        <p:nvCxnSpPr>
          <p:cNvPr id="6" name="直線單箭頭接點 5"/>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9" name="直線單箭頭接點 8"/>
          <p:cNvCxnSpPr/>
          <p:nvPr/>
        </p:nvCxnSpPr>
        <p:spPr>
          <a:xfrm flipV="1">
            <a:off x="2483770" y="2132856"/>
            <a:ext cx="576064" cy="324036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直線單箭頭接點 10"/>
          <p:cNvCxnSpPr/>
          <p:nvPr/>
        </p:nvCxnSpPr>
        <p:spPr>
          <a:xfrm flipV="1">
            <a:off x="2636170" y="3933056"/>
            <a:ext cx="783702" cy="159256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0"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334268" y="5265713"/>
            <a:ext cx="1796345" cy="95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74693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A5.4.1 </a:t>
            </a:r>
            <a:r>
              <a:rPr lang="en-US" altLang="zh-TW" sz="2000" b="1" dirty="0"/>
              <a:t>Camera Settings: Notifications</a:t>
            </a:r>
            <a:endParaRPr lang="zh-TW" altLang="en-US" sz="2000" dirty="0"/>
          </a:p>
        </p:txBody>
      </p:sp>
      <p:sp>
        <p:nvSpPr>
          <p:cNvPr id="3" name="內容版面配置區 2"/>
          <p:cNvSpPr>
            <a:spLocks noGrp="1"/>
          </p:cNvSpPr>
          <p:nvPr>
            <p:ph idx="1"/>
          </p:nvPr>
        </p:nvSpPr>
        <p:spPr>
          <a:xfrm>
            <a:off x="-51" y="5273498"/>
            <a:ext cx="9144000" cy="1584502"/>
          </a:xfrm>
        </p:spPr>
        <p:txBody>
          <a:bodyPr>
            <a:normAutofit/>
          </a:bodyPr>
          <a:lstStyle/>
          <a:p>
            <a:pPr marL="228600" indent="-228600">
              <a:buAutoNum type="arabicPeriod"/>
            </a:pPr>
            <a:r>
              <a:rPr lang="en-US" altLang="zh-TW" sz="1200" dirty="0"/>
              <a:t>“Cancel”: go to </a:t>
            </a:r>
            <a:r>
              <a:rPr lang="en-US" altLang="zh-TW" sz="1200" dirty="0" smtClean="0"/>
              <a:t>A5.0 </a:t>
            </a:r>
            <a:r>
              <a:rPr lang="en-US" altLang="zh-TW" sz="1200" dirty="0"/>
              <a:t>without change setting of </a:t>
            </a:r>
            <a:r>
              <a:rPr lang="en-US" altLang="zh-TW" sz="1200" dirty="0" smtClean="0"/>
              <a:t>Notifications.</a:t>
            </a:r>
            <a:endParaRPr lang="en-US" altLang="zh-TW" sz="1200" dirty="0"/>
          </a:p>
          <a:p>
            <a:pPr marL="228600" indent="-228600">
              <a:buFont typeface="Arial" pitchFamily="34" charset="0"/>
              <a:buAutoNum type="arabicPeriod"/>
            </a:pPr>
            <a:r>
              <a:rPr lang="en-US" altLang="zh-TW" sz="1200" dirty="0"/>
              <a:t>If Notifications</a:t>
            </a:r>
            <a:r>
              <a:rPr lang="en-US" altLang="zh-TW" sz="1200" dirty="0" smtClean="0"/>
              <a:t> </a:t>
            </a:r>
            <a:r>
              <a:rPr lang="en-US" altLang="zh-TW" sz="1200" dirty="0"/>
              <a:t>is closed, then show the Save button; if Notifications </a:t>
            </a:r>
            <a:r>
              <a:rPr lang="en-US" altLang="zh-TW" sz="1200" dirty="0" smtClean="0"/>
              <a:t>is </a:t>
            </a:r>
            <a:r>
              <a:rPr lang="en-US" altLang="zh-TW" sz="1200" dirty="0"/>
              <a:t>opened, show the Next button.</a:t>
            </a:r>
          </a:p>
          <a:p>
            <a:pPr marL="228600" indent="-228600">
              <a:buAutoNum type="arabicPeriod"/>
            </a:pPr>
            <a:endParaRPr lang="en-US" altLang="zh-TW" sz="1200" dirty="0" smtClean="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4"/>
            <a:ext cx="7199807"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圓角矩形 10"/>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2" name="直線單箭頭接點 11"/>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5" name="圓角矩形 14"/>
          <p:cNvSpPr/>
          <p:nvPr/>
        </p:nvSpPr>
        <p:spPr>
          <a:xfrm>
            <a:off x="8316418" y="445608"/>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6" name="直線單箭頭接點 15"/>
          <p:cNvCxnSpPr/>
          <p:nvPr/>
        </p:nvCxnSpPr>
        <p:spPr>
          <a:xfrm flipV="1">
            <a:off x="7956378" y="631563"/>
            <a:ext cx="360040" cy="2121"/>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7" name="內容版面配置區 2"/>
          <p:cNvSpPr txBox="1">
            <a:spLocks/>
          </p:cNvSpPr>
          <p:nvPr/>
        </p:nvSpPr>
        <p:spPr>
          <a:xfrm>
            <a:off x="-4432" y="6237312"/>
            <a:ext cx="9144000" cy="648072"/>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a:t>
            </a:r>
            <a:r>
              <a:rPr lang="en-US" altLang="zh-TW" sz="1200" dirty="0"/>
              <a:t>Text]: </a:t>
            </a:r>
            <a:r>
              <a:rPr lang="en-US" altLang="zh-TW" sz="1200" dirty="0" smtClean="0"/>
              <a:t>“When enabled, notification will be sent to your </a:t>
            </a:r>
            <a:r>
              <a:rPr lang="en-US" altLang="zh-TW" sz="1200" dirty="0" err="1" smtClean="0"/>
              <a:t>mydlink</a:t>
            </a:r>
            <a:r>
              <a:rPr lang="en-US" altLang="zh-TW" sz="1200" dirty="0" smtClean="0"/>
              <a:t> registered e-mail address when specific events occur”</a:t>
            </a:r>
            <a:endParaRPr lang="en-US" altLang="zh-TW" sz="1200" dirty="0"/>
          </a:p>
        </p:txBody>
      </p:sp>
      <p:pic>
        <p:nvPicPr>
          <p:cNvPr id="23"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742169" y="5773994"/>
            <a:ext cx="1659560" cy="679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圓角矩形 23"/>
          <p:cNvSpPr/>
          <p:nvPr/>
        </p:nvSpPr>
        <p:spPr>
          <a:xfrm>
            <a:off x="8206767" y="576430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A5.4.2</a:t>
            </a:r>
            <a:endParaRPr lang="zh-TW" altLang="en-US" sz="1400" b="1" dirty="0">
              <a:solidFill>
                <a:schemeClr val="bg1"/>
              </a:solidFill>
            </a:endParaRPr>
          </a:p>
        </p:txBody>
      </p:sp>
      <p:cxnSp>
        <p:nvCxnSpPr>
          <p:cNvPr id="25" name="直線單箭頭接點 24"/>
          <p:cNvCxnSpPr/>
          <p:nvPr/>
        </p:nvCxnSpPr>
        <p:spPr>
          <a:xfrm>
            <a:off x="5292081" y="5950251"/>
            <a:ext cx="291468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6" name="圓角矩形 25"/>
          <p:cNvSpPr/>
          <p:nvPr/>
        </p:nvSpPr>
        <p:spPr>
          <a:xfrm>
            <a:off x="217154" y="5773994"/>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27" name="直線單箭頭接點 26"/>
          <p:cNvCxnSpPr/>
          <p:nvPr/>
        </p:nvCxnSpPr>
        <p:spPr>
          <a:xfrm flipH="1">
            <a:off x="937233" y="5931002"/>
            <a:ext cx="2914687"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499392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A5.4.2 </a:t>
            </a:r>
            <a:r>
              <a:rPr lang="en-US" altLang="zh-TW" sz="2000" b="1" dirty="0"/>
              <a:t>Camera Settings: Notifications</a:t>
            </a:r>
            <a:r>
              <a:rPr lang="en-US" altLang="zh-TW" sz="2000" b="1" dirty="0" smtClean="0"/>
              <a:t>: </a:t>
            </a:r>
            <a:r>
              <a:rPr lang="en-US" altLang="zh-TW" sz="2000" b="1" dirty="0"/>
              <a:t>Account: Scenario </a:t>
            </a:r>
            <a:r>
              <a:rPr lang="en-US" altLang="zh-TW" sz="2000" b="1" dirty="0" smtClean="0"/>
              <a:t>1</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smtClean="0"/>
              <a:t>Show the @</a:t>
            </a:r>
            <a:r>
              <a:rPr lang="en-US" altLang="zh-TW" sz="1200" dirty="0" err="1" smtClean="0"/>
              <a:t>xxx.xxx</a:t>
            </a:r>
            <a:r>
              <a:rPr lang="en-US" altLang="zh-TW" sz="1200" dirty="0" smtClean="0"/>
              <a:t> (defined by user selecting) on </a:t>
            </a:r>
            <a:r>
              <a:rPr lang="en-US" altLang="zh-TW" sz="1200" u="sng" dirty="0" smtClean="0"/>
              <a:t>the right side of “Account:” </a:t>
            </a:r>
            <a:r>
              <a:rPr lang="en-US" altLang="zh-TW" sz="1200" dirty="0" smtClean="0"/>
              <a:t>after user selecting</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4"/>
            <a:ext cx="7199806" cy="4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圓角矩形 4"/>
          <p:cNvSpPr/>
          <p:nvPr/>
        </p:nvSpPr>
        <p:spPr>
          <a:xfrm>
            <a:off x="8316418" y="119675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A5.4.3</a:t>
            </a:r>
            <a:endParaRPr lang="zh-TW" altLang="en-US" sz="1400" b="1" dirty="0">
              <a:solidFill>
                <a:schemeClr val="bg1"/>
              </a:solidFill>
            </a:endParaRPr>
          </a:p>
        </p:txBody>
      </p:sp>
      <p:cxnSp>
        <p:nvCxnSpPr>
          <p:cNvPr id="6" name="直線單箭頭接點 5"/>
          <p:cNvCxnSpPr/>
          <p:nvPr/>
        </p:nvCxnSpPr>
        <p:spPr>
          <a:xfrm>
            <a:off x="7740352" y="1382703"/>
            <a:ext cx="57606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1" name="直線單箭頭接點 10"/>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2" name="內容版面配置區 2"/>
          <p:cNvSpPr txBox="1">
            <a:spLocks/>
          </p:cNvSpPr>
          <p:nvPr/>
        </p:nvSpPr>
        <p:spPr>
          <a:xfrm>
            <a:off x="-4432" y="6093296"/>
            <a:ext cx="9144000" cy="792088"/>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[Text1]: Warning message( defined by RD / system )</a:t>
            </a:r>
          </a:p>
          <a:p>
            <a:pPr marL="0" indent="0">
              <a:buNone/>
            </a:pPr>
            <a:r>
              <a:rPr lang="en-US" altLang="zh-TW" sz="1200" dirty="0" smtClean="0"/>
              <a:t>[text2]:”This information will be stored on your device only, and will only be used to send you event notification e-mails.”</a:t>
            </a:r>
            <a:endParaRPr lang="en-US" altLang="zh-TW" sz="1200" dirty="0"/>
          </a:p>
        </p:txBody>
      </p:sp>
      <p:cxnSp>
        <p:nvCxnSpPr>
          <p:cNvPr id="14" name="直線單箭頭接點 13"/>
          <p:cNvCxnSpPr>
            <a:stCxn id="3" idx="0"/>
          </p:cNvCxnSpPr>
          <p:nvPr/>
        </p:nvCxnSpPr>
        <p:spPr>
          <a:xfrm flipH="1" flipV="1">
            <a:off x="4283968" y="1772816"/>
            <a:ext cx="288032" cy="3500682"/>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8" name="圓角矩形 17"/>
          <p:cNvSpPr/>
          <p:nvPr/>
        </p:nvSpPr>
        <p:spPr>
          <a:xfrm>
            <a:off x="8316418" y="45333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9" name="直線單箭頭接點 18"/>
          <p:cNvCxnSpPr/>
          <p:nvPr/>
        </p:nvCxnSpPr>
        <p:spPr>
          <a:xfrm>
            <a:off x="8028385" y="639281"/>
            <a:ext cx="288033"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384179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A5.4.3 </a:t>
            </a:r>
            <a:r>
              <a:rPr lang="en-US" altLang="zh-TW" sz="2000" b="1" dirty="0"/>
              <a:t>Camera Settings: Notifications</a:t>
            </a:r>
            <a:r>
              <a:rPr lang="en-US" altLang="zh-TW" sz="2000" b="1" dirty="0" smtClean="0"/>
              <a:t>: Account: Email</a:t>
            </a:r>
            <a:endParaRPr lang="zh-TW" altLang="en-US" sz="2000" dirty="0"/>
          </a:p>
        </p:txBody>
      </p:sp>
      <p:sp>
        <p:nvSpPr>
          <p:cNvPr id="3" name="內容版面配置區 2"/>
          <p:cNvSpPr>
            <a:spLocks noGrp="1"/>
          </p:cNvSpPr>
          <p:nvPr>
            <p:ph idx="1"/>
          </p:nvPr>
        </p:nvSpPr>
        <p:spPr>
          <a:xfrm>
            <a:off x="0" y="5273498"/>
            <a:ext cx="9144000" cy="1584502"/>
          </a:xfrm>
        </p:spPr>
        <p:txBody>
          <a:bodyPr>
            <a:normAutofit/>
          </a:bodyPr>
          <a:lstStyle/>
          <a:p>
            <a:pPr marL="228600" indent="-228600">
              <a:buFont typeface="Arial" pitchFamily="34" charset="0"/>
              <a:buAutoNum type="arabicPeriod"/>
            </a:pPr>
            <a:r>
              <a:rPr lang="en-US" altLang="zh-TW" sz="1200" dirty="0"/>
              <a:t>The option is defined by PP/ RD.</a:t>
            </a:r>
          </a:p>
          <a:p>
            <a:pPr marL="228600" indent="-228600">
              <a:buFont typeface="Arial" pitchFamily="34" charset="0"/>
              <a:buAutoNum type="arabicPeriod"/>
            </a:pPr>
            <a:r>
              <a:rPr lang="en-US" altLang="zh-TW" sz="1200" dirty="0"/>
              <a:t>If user choose option: </a:t>
            </a:r>
            <a:r>
              <a:rPr lang="en-US" altLang="zh-TW" sz="1200" dirty="0" err="1"/>
              <a:t>mailServer</a:t>
            </a:r>
            <a:r>
              <a:rPr lang="en-US" altLang="zh-TW" sz="1200" dirty="0"/>
              <a:t> then tap Back button, go to E4.4</a:t>
            </a: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8" y="406124"/>
            <a:ext cx="7199806" cy="48595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圓角矩形 9"/>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A5.4.2</a:t>
            </a:r>
            <a:endParaRPr lang="zh-TW" altLang="en-US" sz="1400" b="1" dirty="0">
              <a:solidFill>
                <a:schemeClr val="bg1"/>
              </a:solidFill>
            </a:endParaRPr>
          </a:p>
        </p:txBody>
      </p:sp>
      <p:cxnSp>
        <p:nvCxnSpPr>
          <p:cNvPr id="11" name="直線單箭頭接點 10"/>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144194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404664"/>
          </a:xfrm>
          <a:solidFill>
            <a:schemeClr val="accent5">
              <a:lumMod val="60000"/>
              <a:lumOff val="40000"/>
            </a:schemeClr>
          </a:solidFill>
        </p:spPr>
        <p:txBody>
          <a:bodyPr>
            <a:normAutofit/>
          </a:bodyPr>
          <a:lstStyle/>
          <a:p>
            <a:r>
              <a:rPr lang="en-US" altLang="zh-TW" sz="2000" b="1" dirty="0" smtClean="0"/>
              <a:t>A5.4.4 </a:t>
            </a:r>
            <a:r>
              <a:rPr lang="en-US" altLang="zh-TW" sz="2000" b="1" dirty="0"/>
              <a:t>Camera Settings: </a:t>
            </a:r>
            <a:r>
              <a:rPr lang="en-US" altLang="zh-TW" sz="2000" b="1" dirty="0" smtClean="0"/>
              <a:t>Notifications: Scenario 2</a:t>
            </a:r>
            <a:endParaRPr lang="zh-TW" altLang="en-US" sz="20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72049" y="406124"/>
            <a:ext cx="7199804" cy="485958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圓角矩形 9"/>
          <p:cNvSpPr/>
          <p:nvPr/>
        </p:nvSpPr>
        <p:spPr>
          <a:xfrm>
            <a:off x="107506" y="476672"/>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1" name="直線單箭頭接點 10"/>
          <p:cNvCxnSpPr/>
          <p:nvPr/>
        </p:nvCxnSpPr>
        <p:spPr>
          <a:xfrm flipH="1">
            <a:off x="827585" y="633680"/>
            <a:ext cx="2088231"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316418" y="109368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A5.4.3</a:t>
            </a:r>
            <a:endParaRPr lang="zh-TW" altLang="en-US" sz="1400" b="1" dirty="0">
              <a:solidFill>
                <a:schemeClr val="bg1"/>
              </a:solidFill>
            </a:endParaRPr>
          </a:p>
        </p:txBody>
      </p:sp>
      <p:cxnSp>
        <p:nvCxnSpPr>
          <p:cNvPr id="8" name="直線單箭頭接點 7"/>
          <p:cNvCxnSpPr/>
          <p:nvPr/>
        </p:nvCxnSpPr>
        <p:spPr>
          <a:xfrm>
            <a:off x="7740352" y="1279631"/>
            <a:ext cx="57606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8316418" y="45333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a:solidFill>
                  <a:schemeClr val="bg1"/>
                </a:solidFill>
              </a:rPr>
              <a:t>A5.0</a:t>
            </a:r>
            <a:endParaRPr lang="zh-TW" altLang="en-US" sz="1400" b="1" dirty="0">
              <a:solidFill>
                <a:schemeClr val="bg1"/>
              </a:solidFill>
            </a:endParaRPr>
          </a:p>
        </p:txBody>
      </p:sp>
      <p:cxnSp>
        <p:nvCxnSpPr>
          <p:cNvPr id="12" name="直線單箭頭接點 11"/>
          <p:cNvCxnSpPr/>
          <p:nvPr/>
        </p:nvCxnSpPr>
        <p:spPr>
          <a:xfrm>
            <a:off x="8028385" y="639281"/>
            <a:ext cx="288033"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13" name="內容版面配置區 2"/>
          <p:cNvSpPr txBox="1">
            <a:spLocks/>
          </p:cNvSpPr>
          <p:nvPr/>
        </p:nvSpPr>
        <p:spPr>
          <a:xfrm>
            <a:off x="0" y="5273498"/>
            <a:ext cx="9144000" cy="15845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Show the @</a:t>
            </a:r>
            <a:r>
              <a:rPr lang="en-US" altLang="zh-TW" sz="1200" dirty="0" err="1" smtClean="0"/>
              <a:t>xxx.xxx</a:t>
            </a:r>
            <a:r>
              <a:rPr lang="en-US" altLang="zh-TW" sz="1200" dirty="0" smtClean="0"/>
              <a:t> (defined by user selecting) on </a:t>
            </a:r>
            <a:r>
              <a:rPr lang="en-US" altLang="zh-TW" sz="1200" u="sng" dirty="0" smtClean="0"/>
              <a:t>the right side of “Account:” </a:t>
            </a:r>
            <a:r>
              <a:rPr lang="en-US" altLang="zh-TW" sz="1200" dirty="0" smtClean="0"/>
              <a:t>after user selecting</a:t>
            </a:r>
          </a:p>
          <a:p>
            <a:pPr marL="228600" indent="-228600">
              <a:buFont typeface="Arial" pitchFamily="34" charset="0"/>
              <a:buAutoNum type="arabicPeriod"/>
            </a:pPr>
            <a:r>
              <a:rPr lang="en-US" altLang="zh-TW" sz="1200" dirty="0" smtClean="0"/>
              <a:t>Show the state words here</a:t>
            </a:r>
            <a:endParaRPr lang="zh-TW" altLang="en-US" sz="1200" dirty="0"/>
          </a:p>
        </p:txBody>
      </p:sp>
      <p:sp>
        <p:nvSpPr>
          <p:cNvPr id="14" name="內容版面配置區 2"/>
          <p:cNvSpPr txBox="1">
            <a:spLocks/>
          </p:cNvSpPr>
          <p:nvPr/>
        </p:nvSpPr>
        <p:spPr>
          <a:xfrm>
            <a:off x="-4432" y="5949280"/>
            <a:ext cx="9144000" cy="908720"/>
          </a:xfrm>
          <a:prstGeom prst="rect">
            <a:avLst/>
          </a:prstGeom>
          <a:solidFill>
            <a:schemeClr val="accent5">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b="1" u="sng" dirty="0"/>
              <a:t>Content from PP</a:t>
            </a:r>
            <a:endParaRPr lang="en-US" altLang="zh-TW" sz="1200" dirty="0"/>
          </a:p>
          <a:p>
            <a:pPr marL="0" indent="0">
              <a:buNone/>
            </a:pPr>
            <a:r>
              <a:rPr lang="en-US" altLang="zh-TW" sz="1200" dirty="0" smtClean="0"/>
              <a:t>[Text1] &amp; [Text2]: Warning message ( defined by RD / system )</a:t>
            </a:r>
          </a:p>
          <a:p>
            <a:pPr marL="0" indent="0">
              <a:buNone/>
            </a:pPr>
            <a:r>
              <a:rPr lang="en-US" altLang="zh-TW" sz="1200" dirty="0" smtClean="0"/>
              <a:t>[text3]:”This information will be stored on your device only, and will only be used to send you event notification e-mails.”</a:t>
            </a:r>
            <a:endParaRPr lang="en-US" altLang="zh-TW" sz="1200" dirty="0"/>
          </a:p>
        </p:txBody>
      </p:sp>
      <p:cxnSp>
        <p:nvCxnSpPr>
          <p:cNvPr id="15" name="直線單箭頭接點 14"/>
          <p:cNvCxnSpPr>
            <a:stCxn id="13" idx="0"/>
          </p:cNvCxnSpPr>
          <p:nvPr/>
        </p:nvCxnSpPr>
        <p:spPr>
          <a:xfrm flipH="1" flipV="1">
            <a:off x="4283968" y="1772816"/>
            <a:ext cx="288032" cy="3500682"/>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cxnSp>
        <p:nvCxnSpPr>
          <p:cNvPr id="18" name="直線單箭頭接點 17"/>
          <p:cNvCxnSpPr/>
          <p:nvPr/>
        </p:nvCxnSpPr>
        <p:spPr>
          <a:xfrm flipV="1">
            <a:off x="2051720" y="4365104"/>
            <a:ext cx="5112568" cy="1224136"/>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
        <p:nvSpPr>
          <p:cNvPr id="20" name="圓角矩形 19"/>
          <p:cNvSpPr/>
          <p:nvPr/>
        </p:nvSpPr>
        <p:spPr>
          <a:xfrm>
            <a:off x="8316418" y="4207440"/>
            <a:ext cx="720080" cy="35608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b="1" dirty="0" smtClean="0">
                <a:solidFill>
                  <a:schemeClr val="bg1"/>
                </a:solidFill>
              </a:rPr>
              <a:t>A5.4.5</a:t>
            </a:r>
            <a:endParaRPr lang="zh-TW" altLang="en-US" sz="1400" b="1" dirty="0">
              <a:solidFill>
                <a:schemeClr val="bg1"/>
              </a:solidFill>
            </a:endParaRPr>
          </a:p>
        </p:txBody>
      </p:sp>
      <p:cxnSp>
        <p:nvCxnSpPr>
          <p:cNvPr id="21" name="直線單箭頭接點 20"/>
          <p:cNvCxnSpPr/>
          <p:nvPr/>
        </p:nvCxnSpPr>
        <p:spPr>
          <a:xfrm>
            <a:off x="7740352" y="4393391"/>
            <a:ext cx="576066" cy="0"/>
          </a:xfrm>
          <a:prstGeom prst="straightConnector1">
            <a:avLst/>
          </a:prstGeom>
          <a:ln w="12700">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8079781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7234</TotalTime>
  <Words>8195</Words>
  <Application>Microsoft Office PowerPoint</Application>
  <PresentationFormat>如螢幕大小 (4:3)</PresentationFormat>
  <Paragraphs>1045</Paragraphs>
  <Slides>141</Slides>
  <Notes>0</Notes>
  <HiddenSlides>0</HiddenSlides>
  <MMClips>0</MMClips>
  <ScaleCrop>false</ScaleCrop>
  <HeadingPairs>
    <vt:vector size="4" baseType="variant">
      <vt:variant>
        <vt:lpstr>佈景主題</vt:lpstr>
      </vt:variant>
      <vt:variant>
        <vt:i4>1</vt:i4>
      </vt:variant>
      <vt:variant>
        <vt:lpstr>投影片標題</vt:lpstr>
      </vt:variant>
      <vt:variant>
        <vt:i4>141</vt:i4>
      </vt:variant>
    </vt:vector>
  </HeadingPairs>
  <TitlesOfParts>
    <vt:vector size="142" baseType="lpstr">
      <vt:lpstr>Office 佈景主題</vt:lpstr>
      <vt:lpstr>PowerPoint 簡報</vt:lpstr>
      <vt:lpstr>PowerPoint 簡報</vt:lpstr>
      <vt:lpstr>PowerPoint 簡報</vt:lpstr>
      <vt:lpstr>PowerPoint 簡報</vt:lpstr>
      <vt:lpstr>0.1 Sign in</vt:lpstr>
      <vt:lpstr>0.2 Connection failed</vt:lpstr>
      <vt:lpstr>0.3 Emergency site information popup</vt:lpstr>
      <vt:lpstr>0.4 Newer Version Needed</vt:lpstr>
      <vt:lpstr>PowerPoint 簡報</vt:lpstr>
      <vt:lpstr>1.1a Entrance</vt:lpstr>
      <vt:lpstr>1.1b Entrance: Device List</vt:lpstr>
      <vt:lpstr>1.1c Entrance: Device List: Change Order</vt:lpstr>
      <vt:lpstr>1.1d Entrance: Device List: Change Order</vt:lpstr>
      <vt:lpstr>1.1e Entrance: Device List: Connection Failed</vt:lpstr>
      <vt:lpstr>1.2.1 Push Notification</vt:lpstr>
      <vt:lpstr>1.2.2 Firmware</vt:lpstr>
      <vt:lpstr>1.2.2 Firmware: [1] Device List</vt:lpstr>
      <vt:lpstr>1.2.2 Firmware: [2] Pop up: Upgrade or later?</vt:lpstr>
      <vt:lpstr>1.2.2 Firmware: [3] Device First Page</vt:lpstr>
      <vt:lpstr>1.2.2 Firmware: [4] Upgrading…</vt:lpstr>
      <vt:lpstr>1.2.2 Firmware: [5] Pop-up: Succeed</vt:lpstr>
      <vt:lpstr>1.2.2 Firmware: [6] Pop-up: Failed</vt:lpstr>
      <vt:lpstr>1.3.1 Menu</vt:lpstr>
      <vt:lpstr>1.3.1a Menu: Apps</vt:lpstr>
      <vt:lpstr>1.3.1b1 Menu: News</vt:lpstr>
      <vt:lpstr>1.3.1b2 Menu: News: content</vt:lpstr>
      <vt:lpstr>1.3.1c1 Menu: Help</vt:lpstr>
      <vt:lpstr>1.3.1c2 Menu: Help: content</vt:lpstr>
      <vt:lpstr>1.3.1d Menu: About</vt:lpstr>
      <vt:lpstr>1.4 New Features</vt:lpstr>
      <vt:lpstr>PowerPoint 簡報</vt:lpstr>
      <vt:lpstr>2.1 Unsupported Device Flow</vt:lpstr>
      <vt:lpstr>2.2 Unsupported Device Flow: Related Apps in Device</vt:lpstr>
      <vt:lpstr>2.3 Unsupported Device Flow: Related Apps in Device: Coming Soon</vt:lpstr>
      <vt:lpstr>2.4 Unsupported Apps</vt:lpstr>
      <vt:lpstr>PowerPoint 簡報</vt:lpstr>
      <vt:lpstr>PowerPoint 簡報</vt:lpstr>
      <vt:lpstr>PowerPoint 簡報</vt:lpstr>
      <vt:lpstr>A2.1 Live View</vt:lpstr>
      <vt:lpstr>A2.1a Live View</vt:lpstr>
      <vt:lpstr>A2.1b Live View</vt:lpstr>
      <vt:lpstr>A2.1c Live View: First time</vt:lpstr>
      <vt:lpstr>A2.2 Live View: Information</vt:lpstr>
      <vt:lpstr>A2.3 Live View: Quality</vt:lpstr>
      <vt:lpstr>A2.4a Live View: 2 way audio</vt:lpstr>
      <vt:lpstr>A2.4b Live View: 2 way audio</vt:lpstr>
      <vt:lpstr>A2.4c Live View: 2 way audio</vt:lpstr>
      <vt:lpstr>A2.5a Live View: Night View(1/2)</vt:lpstr>
      <vt:lpstr>A2.5a Live View: Night View(2/2.continue)</vt:lpstr>
      <vt:lpstr>A2.6 Live View: ePTZ Activated</vt:lpstr>
      <vt:lpstr>A2.7 Live View: Multiple View</vt:lpstr>
      <vt:lpstr>A2.8 Live View: Switch View Mode</vt:lpstr>
      <vt:lpstr>A2.9a Live View: Single camera live view</vt:lpstr>
      <vt:lpstr>A2.9b Live View: Single camera live view: two way audio</vt:lpstr>
      <vt:lpstr>A2.9b Live View: Single camera live view: two way audio</vt:lpstr>
      <vt:lpstr>PowerPoint 簡報</vt:lpstr>
      <vt:lpstr>A3.0 Playback: Entrance</vt:lpstr>
      <vt:lpstr>A3.1a Playback: Scenario 1: Unable to access our SD card</vt:lpstr>
      <vt:lpstr>A3.1b Playback: Scenario 2: Need to format SD card first</vt:lpstr>
      <vt:lpstr>A3.1c Playback: Scenario 3: When there is no clip in Playback</vt:lpstr>
      <vt:lpstr>A3.2.1a Playback: Scenario 4a: Playback: Date: for APPRO</vt:lpstr>
      <vt:lpstr>A3.2.1b Playback: Scenario 4b: Playback: Date: for NIPICA</vt:lpstr>
      <vt:lpstr>A3.2.2 Playback: Quick Find</vt:lpstr>
      <vt:lpstr>A3.2.2a Playback: Quick Find: warning</vt:lpstr>
      <vt:lpstr>A3.2.3 Playback: Time zone</vt:lpstr>
      <vt:lpstr>A3.2.4 Playback: Clip</vt:lpstr>
      <vt:lpstr>A3.2.5 Playback: Player</vt:lpstr>
      <vt:lpstr>A3.2.6 Playback: Data number definition</vt:lpstr>
      <vt:lpstr>A3.2.7 Playback: Data number definition</vt:lpstr>
      <vt:lpstr>A3.3.1 Playback: Settings</vt:lpstr>
      <vt:lpstr>A3.3.2 Playback: Settings: State</vt:lpstr>
      <vt:lpstr>A3.3.3 Playback: Settings: Format</vt:lpstr>
      <vt:lpstr>A3.3.4 Playback: Settings: Recording on</vt:lpstr>
      <vt:lpstr>A3.4.1 Playback: Remove page ( only in the clip page )</vt:lpstr>
      <vt:lpstr>A3.4.2 Playback: Remove: Confirm Page</vt:lpstr>
      <vt:lpstr>A3.4.3 Playback: Remove: Remove fail</vt:lpstr>
      <vt:lpstr>PowerPoint 簡報</vt:lpstr>
      <vt:lpstr>A4.1 Related Apps: Entrance</vt:lpstr>
      <vt:lpstr>PowerPoint 簡報</vt:lpstr>
      <vt:lpstr>A5.0a Camera Settings: Entrance</vt:lpstr>
      <vt:lpstr>A5.0b Camera Settings: Entrance (continue)</vt:lpstr>
      <vt:lpstr>A5.0c Camera Settings: Entrance (continue)</vt:lpstr>
      <vt:lpstr>A5.1.1 Camera Settings: Motion Detection: Entrance</vt:lpstr>
      <vt:lpstr>A5.1.2 Camera Settings: Motion Detection: Active Area</vt:lpstr>
      <vt:lpstr>A5.1.3 Camera Settings: Motion Detection: Schedule</vt:lpstr>
      <vt:lpstr>A5.1.3a Camera Settings: Motion Detection: Schedule: Repeat</vt:lpstr>
      <vt:lpstr>A5.1.4 Camera Settings: Motion Detection: Recording</vt:lpstr>
      <vt:lpstr>A5.2.1 Camera Settings: Sound Detection: Entrance</vt:lpstr>
      <vt:lpstr>A5.2.2 Camera Settings: Sound Detection: Threshold</vt:lpstr>
      <vt:lpstr>A5.2.3 Camera Settings: Sound Detection: Schedule</vt:lpstr>
      <vt:lpstr>A5.2.3a Camera Settings: Sound Detection: Schedule: Repeat</vt:lpstr>
      <vt:lpstr>A5.2.4 Camera Settings: Sound Detection: Recording</vt:lpstr>
      <vt:lpstr>A5.3.1 Camera Settings: Cycle Recording: Entrance</vt:lpstr>
      <vt:lpstr>A5.3.2 Camera Settings: Sound Detection: Schedule</vt:lpstr>
      <vt:lpstr>A5.3.2a Camera Settings: Cycle Recording: Schedule: Repeat</vt:lpstr>
      <vt:lpstr>A5.4.1 Camera Settings: Notifications</vt:lpstr>
      <vt:lpstr>A5.4.2 Camera Settings: Notifications: Account: Scenario 1</vt:lpstr>
      <vt:lpstr>A5.4.3 Camera Settings: Notifications: Account: Email</vt:lpstr>
      <vt:lpstr>A5.4.4 Camera Settings: Notifications: Scenario 2</vt:lpstr>
      <vt:lpstr>A5.4.5 Camera Settings: Notifications: Account: Email</vt:lpstr>
      <vt:lpstr>A5.5.1 Camera Settings: Extended Mode</vt:lpstr>
      <vt:lpstr>A5.5.2 Camera Settings: Extended Mode</vt:lpstr>
      <vt:lpstr>PowerPoint 簡報</vt:lpstr>
      <vt:lpstr>PowerPoint 簡報</vt:lpstr>
      <vt:lpstr>B1.1 Router: First time</vt:lpstr>
      <vt:lpstr>B1.2 Router: Status: No Device</vt:lpstr>
      <vt:lpstr>B1.3.1 Router: status</vt:lpstr>
      <vt:lpstr>B1.3.3 Router: reset/apply</vt:lpstr>
      <vt:lpstr>B1.3.4a Router: warning</vt:lpstr>
      <vt:lpstr>B1.3.4b Router: warning(continue)</vt:lpstr>
      <vt:lpstr>B1.3.4c Router: warning(continue)</vt:lpstr>
      <vt:lpstr>B1.3.4d Router: warning(continue)</vt:lpstr>
      <vt:lpstr>B1.3.5a Router: connected device</vt:lpstr>
      <vt:lpstr>B1.3.5b Router: connected device</vt:lpstr>
      <vt:lpstr>PowerPoint 簡報</vt:lpstr>
      <vt:lpstr>B2.1 Router: Related Apps</vt:lpstr>
      <vt:lpstr>PowerPoint 簡報</vt:lpstr>
      <vt:lpstr>B3.1.1 Router: Settings without dual-band</vt:lpstr>
      <vt:lpstr>B3.1.2 Router: Settings with dual-band</vt:lpstr>
      <vt:lpstr>B3.2.1 Router: Settings: Security Mode</vt:lpstr>
      <vt:lpstr>B3.2.2 Router: Settings: Security Mode: Network Key</vt:lpstr>
      <vt:lpstr>B3.3.1 Router: Settings: Event Notification</vt:lpstr>
      <vt:lpstr>B3.3.2 Router: Settings: Event Notification: Email warning</vt:lpstr>
      <vt:lpstr>B3.3.3 Router: Settings: Event Notification: Email: case1</vt:lpstr>
      <vt:lpstr>B3.3.4 Router: Settings: Event Notification: Email: Email service</vt:lpstr>
      <vt:lpstr>B3.3.5 Router: Settings: Event Notification: Email</vt:lpstr>
      <vt:lpstr>B3.3.6a Router: Settings: Event Notification: Email: warning 1</vt:lpstr>
      <vt:lpstr>B3.3.6b Router: Settings: Event Notification: Email: warning 2</vt:lpstr>
      <vt:lpstr>B3.3.7a Router: Settings: Event Notification: Email: case2</vt:lpstr>
      <vt:lpstr>B3.3.7b Router: Settings: Event Notification: Email: case2 warning</vt:lpstr>
      <vt:lpstr>B3.4.1 Router: Settings: Remote Web Access</vt:lpstr>
      <vt:lpstr>B3.4.2 Router: Settings: Remote Web Access: Port</vt:lpstr>
      <vt:lpstr>PowerPoint 簡報</vt:lpstr>
      <vt:lpstr>PowerPoint 簡報</vt:lpstr>
      <vt:lpstr>C1.1a DNR-322L: First time</vt:lpstr>
      <vt:lpstr>C1.1b DNR-322L: Never signed in successfully</vt:lpstr>
      <vt:lpstr>C1.1c DNR-322L: Ever signed in successfully</vt:lpstr>
      <vt:lpstr>C1.2.1 DNR-322L: Cameras</vt:lpstr>
      <vt:lpstr>C1.3 DNR-322L: Related Apps</vt:lpstr>
      <vt:lpstr>PowerPoint 簡報</vt:lpstr>
      <vt:lpstr>D. DIR-508 + DCS-300 ( iOS only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Bel Hsu</dc:creator>
  <cp:lastModifiedBy>Bel Hsu</cp:lastModifiedBy>
  <cp:revision>2381</cp:revision>
  <cp:lastPrinted>2013-04-22T02:35:49Z</cp:lastPrinted>
  <dcterms:created xsi:type="dcterms:W3CDTF">2013-04-17T02:46:48Z</dcterms:created>
  <dcterms:modified xsi:type="dcterms:W3CDTF">2013-06-05T03:40:58Z</dcterms:modified>
</cp:coreProperties>
</file>